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82" r:id="rId3"/>
    <p:sldId id="293" r:id="rId4"/>
    <p:sldId id="294" r:id="rId5"/>
    <p:sldId id="295" r:id="rId6"/>
    <p:sldId id="296" r:id="rId7"/>
    <p:sldId id="297" r:id="rId8"/>
    <p:sldId id="298" r:id="rId9"/>
    <p:sldId id="283" r:id="rId10"/>
    <p:sldId id="284" r:id="rId11"/>
    <p:sldId id="300" r:id="rId12"/>
    <p:sldId id="299" r:id="rId13"/>
    <p:sldId id="301" r:id="rId14"/>
    <p:sldId id="302" r:id="rId15"/>
    <p:sldId id="311" r:id="rId16"/>
    <p:sldId id="310" r:id="rId17"/>
    <p:sldId id="313" r:id="rId18"/>
    <p:sldId id="312" r:id="rId19"/>
    <p:sldId id="314" r:id="rId20"/>
    <p:sldId id="287" r:id="rId21"/>
    <p:sldId id="305" r:id="rId22"/>
    <p:sldId id="307" r:id="rId23"/>
    <p:sldId id="304" r:id="rId24"/>
    <p:sldId id="308" r:id="rId25"/>
    <p:sldId id="306" r:id="rId26"/>
    <p:sldId id="309" r:id="rId27"/>
    <p:sldId id="291" r:id="rId28"/>
    <p:sldId id="288" r:id="rId29"/>
    <p:sldId id="315" r:id="rId30"/>
    <p:sldId id="316" r:id="rId31"/>
    <p:sldId id="317" r:id="rId32"/>
    <p:sldId id="318" r:id="rId33"/>
    <p:sldId id="290" r:id="rId34"/>
    <p:sldId id="280" r:id="rId35"/>
    <p:sldId id="31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15"/>
  </p:normalViewPr>
  <p:slideViewPr>
    <p:cSldViewPr snapToGrid="0">
      <p:cViewPr>
        <p:scale>
          <a:sx n="103" d="100"/>
          <a:sy n="103" d="100"/>
        </p:scale>
        <p:origin x="65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85287C-C726-43A7-900D-3420ED71CFC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E90AE8-FC67-45D9-87F7-501198D4BE06}">
      <dgm:prSet/>
      <dgm:spPr/>
      <dgm:t>
        <a:bodyPr/>
        <a:lstStyle/>
        <a:p>
          <a:r>
            <a:rPr lang="en-US"/>
            <a:t>We can use another feature selection that is more friendly to LR</a:t>
          </a:r>
        </a:p>
      </dgm:t>
    </dgm:pt>
    <dgm:pt modelId="{8AC64C47-3224-4680-9BD5-267A4000348C}" type="parTrans" cxnId="{BCF7CD27-A169-4F94-80C9-68BD643749BC}">
      <dgm:prSet/>
      <dgm:spPr/>
      <dgm:t>
        <a:bodyPr/>
        <a:lstStyle/>
        <a:p>
          <a:endParaRPr lang="en-US"/>
        </a:p>
      </dgm:t>
    </dgm:pt>
    <dgm:pt modelId="{B9E72BC4-7BD7-42CD-B9C0-C89A0C744B0B}" type="sibTrans" cxnId="{BCF7CD27-A169-4F94-80C9-68BD643749BC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AB3DF45C-243C-4CD1-901F-8127DC7DDE22}">
      <dgm:prSet/>
      <dgm:spPr/>
      <dgm:t>
        <a:bodyPr/>
        <a:lstStyle/>
        <a:p>
          <a:r>
            <a:rPr lang="en-US" dirty="0"/>
            <a:t>We can remove Outlier Detection because the effectiveness of linear regression can be significantly impacted by outliers.</a:t>
          </a:r>
        </a:p>
        <a:p>
          <a:r>
            <a:rPr lang="en-US" b="0" i="0" dirty="0"/>
            <a:t>LR is sensitive to outliers because it tries to find a "best fit" line</a:t>
          </a:r>
          <a:endParaRPr lang="en-US" dirty="0"/>
        </a:p>
      </dgm:t>
    </dgm:pt>
    <dgm:pt modelId="{F8E2311E-9F92-48CF-9A96-E410FA683AFF}" type="parTrans" cxnId="{8156473A-8E6F-43D4-9FD3-CCFB163BCCE4}">
      <dgm:prSet/>
      <dgm:spPr/>
      <dgm:t>
        <a:bodyPr/>
        <a:lstStyle/>
        <a:p>
          <a:endParaRPr lang="en-US"/>
        </a:p>
      </dgm:t>
    </dgm:pt>
    <dgm:pt modelId="{DA8DF87B-0347-430F-A950-8DFDE020706B}" type="sibTrans" cxnId="{8156473A-8E6F-43D4-9FD3-CCFB163BCCE4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892CD0AE-0E67-B84B-9D81-D8062A792023}" type="pres">
      <dgm:prSet presAssocID="{9F85287C-C726-43A7-900D-3420ED71CFC2}" presName="Name0" presStyleCnt="0">
        <dgm:presLayoutVars>
          <dgm:animLvl val="lvl"/>
          <dgm:resizeHandles val="exact"/>
        </dgm:presLayoutVars>
      </dgm:prSet>
      <dgm:spPr/>
    </dgm:pt>
    <dgm:pt modelId="{50D18DC1-EA6F-044F-AF99-4133645D1114}" type="pres">
      <dgm:prSet presAssocID="{DCE90AE8-FC67-45D9-87F7-501198D4BE06}" presName="compositeNode" presStyleCnt="0">
        <dgm:presLayoutVars>
          <dgm:bulletEnabled val="1"/>
        </dgm:presLayoutVars>
      </dgm:prSet>
      <dgm:spPr/>
    </dgm:pt>
    <dgm:pt modelId="{81B92F1B-EDAF-B04A-A8D5-6B8CAB1CF300}" type="pres">
      <dgm:prSet presAssocID="{DCE90AE8-FC67-45D9-87F7-501198D4BE06}" presName="bgRect" presStyleLbl="bgAccFollowNode1" presStyleIdx="0" presStyleCnt="2"/>
      <dgm:spPr/>
    </dgm:pt>
    <dgm:pt modelId="{D8EB4F44-C9E6-4746-81A1-282F9733533B}" type="pres">
      <dgm:prSet presAssocID="{B9E72BC4-7BD7-42CD-B9C0-C89A0C744B0B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3C0F5EFB-BCBA-614A-8F95-0D6A8448EDCD}" type="pres">
      <dgm:prSet presAssocID="{DCE90AE8-FC67-45D9-87F7-501198D4BE06}" presName="bottomLine" presStyleLbl="alignNode1" presStyleIdx="1" presStyleCnt="4">
        <dgm:presLayoutVars/>
      </dgm:prSet>
      <dgm:spPr/>
    </dgm:pt>
    <dgm:pt modelId="{32235075-85E5-7944-BC8A-000D8161A4C3}" type="pres">
      <dgm:prSet presAssocID="{DCE90AE8-FC67-45D9-87F7-501198D4BE06}" presName="nodeText" presStyleLbl="bgAccFollowNode1" presStyleIdx="0" presStyleCnt="2">
        <dgm:presLayoutVars>
          <dgm:bulletEnabled val="1"/>
        </dgm:presLayoutVars>
      </dgm:prSet>
      <dgm:spPr/>
    </dgm:pt>
    <dgm:pt modelId="{03B7090A-2795-8D4C-925D-EBEBAB5AF767}" type="pres">
      <dgm:prSet presAssocID="{B9E72BC4-7BD7-42CD-B9C0-C89A0C744B0B}" presName="sibTrans" presStyleCnt="0"/>
      <dgm:spPr/>
    </dgm:pt>
    <dgm:pt modelId="{8DA2FD44-89E0-8E41-87AD-1008A57E58FB}" type="pres">
      <dgm:prSet presAssocID="{AB3DF45C-243C-4CD1-901F-8127DC7DDE22}" presName="compositeNode" presStyleCnt="0">
        <dgm:presLayoutVars>
          <dgm:bulletEnabled val="1"/>
        </dgm:presLayoutVars>
      </dgm:prSet>
      <dgm:spPr/>
    </dgm:pt>
    <dgm:pt modelId="{17439621-3435-7347-B2AD-7EFC4F4B5BE1}" type="pres">
      <dgm:prSet presAssocID="{AB3DF45C-243C-4CD1-901F-8127DC7DDE22}" presName="bgRect" presStyleLbl="bgAccFollowNode1" presStyleIdx="1" presStyleCnt="2"/>
      <dgm:spPr/>
    </dgm:pt>
    <dgm:pt modelId="{E4F6BF44-8439-5F48-A5C2-77931A81797C}" type="pres">
      <dgm:prSet presAssocID="{DA8DF87B-0347-430F-A950-8DFDE020706B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26E09112-B961-3C48-BCD5-8FC7ACA78E4A}" type="pres">
      <dgm:prSet presAssocID="{AB3DF45C-243C-4CD1-901F-8127DC7DDE22}" presName="bottomLine" presStyleLbl="alignNode1" presStyleIdx="3" presStyleCnt="4">
        <dgm:presLayoutVars/>
      </dgm:prSet>
      <dgm:spPr/>
    </dgm:pt>
    <dgm:pt modelId="{D9E60CF2-4CCD-E04B-9F13-DC0A8B373D0C}" type="pres">
      <dgm:prSet presAssocID="{AB3DF45C-243C-4CD1-901F-8127DC7DDE22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92BB8E10-D8F1-8741-BA56-BB97B58B6396}" type="presOf" srcId="{DCE90AE8-FC67-45D9-87F7-501198D4BE06}" destId="{81B92F1B-EDAF-B04A-A8D5-6B8CAB1CF300}" srcOrd="0" destOrd="0" presId="urn:microsoft.com/office/officeart/2016/7/layout/BasicLinearProcessNumbered"/>
    <dgm:cxn modelId="{BCF7CD27-A169-4F94-80C9-68BD643749BC}" srcId="{9F85287C-C726-43A7-900D-3420ED71CFC2}" destId="{DCE90AE8-FC67-45D9-87F7-501198D4BE06}" srcOrd="0" destOrd="0" parTransId="{8AC64C47-3224-4680-9BD5-267A4000348C}" sibTransId="{B9E72BC4-7BD7-42CD-B9C0-C89A0C744B0B}"/>
    <dgm:cxn modelId="{8156473A-8E6F-43D4-9FD3-CCFB163BCCE4}" srcId="{9F85287C-C726-43A7-900D-3420ED71CFC2}" destId="{AB3DF45C-243C-4CD1-901F-8127DC7DDE22}" srcOrd="1" destOrd="0" parTransId="{F8E2311E-9F92-48CF-9A96-E410FA683AFF}" sibTransId="{DA8DF87B-0347-430F-A950-8DFDE020706B}"/>
    <dgm:cxn modelId="{290EDE7E-D35A-2241-B815-E773F355EB99}" type="presOf" srcId="{AB3DF45C-243C-4CD1-901F-8127DC7DDE22}" destId="{D9E60CF2-4CCD-E04B-9F13-DC0A8B373D0C}" srcOrd="1" destOrd="0" presId="urn:microsoft.com/office/officeart/2016/7/layout/BasicLinearProcessNumbered"/>
    <dgm:cxn modelId="{164C5A90-2B65-F64D-8F44-C59B4F68A4DF}" type="presOf" srcId="{9F85287C-C726-43A7-900D-3420ED71CFC2}" destId="{892CD0AE-0E67-B84B-9D81-D8062A792023}" srcOrd="0" destOrd="0" presId="urn:microsoft.com/office/officeart/2016/7/layout/BasicLinearProcessNumbered"/>
    <dgm:cxn modelId="{2764D599-4721-3248-A857-02913CAD1F57}" type="presOf" srcId="{DA8DF87B-0347-430F-A950-8DFDE020706B}" destId="{E4F6BF44-8439-5F48-A5C2-77931A81797C}" srcOrd="0" destOrd="0" presId="urn:microsoft.com/office/officeart/2016/7/layout/BasicLinearProcessNumbered"/>
    <dgm:cxn modelId="{F93E74AA-B311-6642-A664-11D3A07A7753}" type="presOf" srcId="{AB3DF45C-243C-4CD1-901F-8127DC7DDE22}" destId="{17439621-3435-7347-B2AD-7EFC4F4B5BE1}" srcOrd="0" destOrd="0" presId="urn:microsoft.com/office/officeart/2016/7/layout/BasicLinearProcessNumbered"/>
    <dgm:cxn modelId="{54387BC7-EB94-B540-971D-BEA188BFF30D}" type="presOf" srcId="{B9E72BC4-7BD7-42CD-B9C0-C89A0C744B0B}" destId="{D8EB4F44-C9E6-4746-81A1-282F9733533B}" srcOrd="0" destOrd="0" presId="urn:microsoft.com/office/officeart/2016/7/layout/BasicLinearProcessNumbered"/>
    <dgm:cxn modelId="{5E7100E0-3056-9246-909D-C7A8905A4337}" type="presOf" srcId="{DCE90AE8-FC67-45D9-87F7-501198D4BE06}" destId="{32235075-85E5-7944-BC8A-000D8161A4C3}" srcOrd="1" destOrd="0" presId="urn:microsoft.com/office/officeart/2016/7/layout/BasicLinearProcessNumbered"/>
    <dgm:cxn modelId="{BB3BB3D2-6C8A-AE44-A8FA-EB744947D8DE}" type="presParOf" srcId="{892CD0AE-0E67-B84B-9D81-D8062A792023}" destId="{50D18DC1-EA6F-044F-AF99-4133645D1114}" srcOrd="0" destOrd="0" presId="urn:microsoft.com/office/officeart/2016/7/layout/BasicLinearProcessNumbered"/>
    <dgm:cxn modelId="{588F6ED4-3F9F-5746-B028-20472040DEE9}" type="presParOf" srcId="{50D18DC1-EA6F-044F-AF99-4133645D1114}" destId="{81B92F1B-EDAF-B04A-A8D5-6B8CAB1CF300}" srcOrd="0" destOrd="0" presId="urn:microsoft.com/office/officeart/2016/7/layout/BasicLinearProcessNumbered"/>
    <dgm:cxn modelId="{D317157C-FBD5-0943-B886-672498745FD8}" type="presParOf" srcId="{50D18DC1-EA6F-044F-AF99-4133645D1114}" destId="{D8EB4F44-C9E6-4746-81A1-282F9733533B}" srcOrd="1" destOrd="0" presId="urn:microsoft.com/office/officeart/2016/7/layout/BasicLinearProcessNumbered"/>
    <dgm:cxn modelId="{390920A6-0BBB-194C-BB10-45B7927A7EA2}" type="presParOf" srcId="{50D18DC1-EA6F-044F-AF99-4133645D1114}" destId="{3C0F5EFB-BCBA-614A-8F95-0D6A8448EDCD}" srcOrd="2" destOrd="0" presId="urn:microsoft.com/office/officeart/2016/7/layout/BasicLinearProcessNumbered"/>
    <dgm:cxn modelId="{1F1F3AAC-0ABE-F341-994D-D6F6974E0E10}" type="presParOf" srcId="{50D18DC1-EA6F-044F-AF99-4133645D1114}" destId="{32235075-85E5-7944-BC8A-000D8161A4C3}" srcOrd="3" destOrd="0" presId="urn:microsoft.com/office/officeart/2016/7/layout/BasicLinearProcessNumbered"/>
    <dgm:cxn modelId="{DC76F441-7101-484C-8B69-008066CFF1A3}" type="presParOf" srcId="{892CD0AE-0E67-B84B-9D81-D8062A792023}" destId="{03B7090A-2795-8D4C-925D-EBEBAB5AF767}" srcOrd="1" destOrd="0" presId="urn:microsoft.com/office/officeart/2016/7/layout/BasicLinearProcessNumbered"/>
    <dgm:cxn modelId="{DB69B9A5-3C90-804F-AEB7-56087310F654}" type="presParOf" srcId="{892CD0AE-0E67-B84B-9D81-D8062A792023}" destId="{8DA2FD44-89E0-8E41-87AD-1008A57E58FB}" srcOrd="2" destOrd="0" presId="urn:microsoft.com/office/officeart/2016/7/layout/BasicLinearProcessNumbered"/>
    <dgm:cxn modelId="{9E6E104C-4010-EB4E-9FD0-01AA987B8125}" type="presParOf" srcId="{8DA2FD44-89E0-8E41-87AD-1008A57E58FB}" destId="{17439621-3435-7347-B2AD-7EFC4F4B5BE1}" srcOrd="0" destOrd="0" presId="urn:microsoft.com/office/officeart/2016/7/layout/BasicLinearProcessNumbered"/>
    <dgm:cxn modelId="{A333F343-AE31-B445-9493-DDF10ED21427}" type="presParOf" srcId="{8DA2FD44-89E0-8E41-87AD-1008A57E58FB}" destId="{E4F6BF44-8439-5F48-A5C2-77931A81797C}" srcOrd="1" destOrd="0" presId="urn:microsoft.com/office/officeart/2016/7/layout/BasicLinearProcessNumbered"/>
    <dgm:cxn modelId="{65208501-28B9-D04F-ACB4-D43083A8BD1B}" type="presParOf" srcId="{8DA2FD44-89E0-8E41-87AD-1008A57E58FB}" destId="{26E09112-B961-3C48-BCD5-8FC7ACA78E4A}" srcOrd="2" destOrd="0" presId="urn:microsoft.com/office/officeart/2016/7/layout/BasicLinearProcessNumbered"/>
    <dgm:cxn modelId="{79DCA963-C262-1544-8DCE-5C262618CED8}" type="presParOf" srcId="{8DA2FD44-89E0-8E41-87AD-1008A57E58FB}" destId="{D9E60CF2-4CCD-E04B-9F13-DC0A8B373D0C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92F1B-EDAF-B04A-A8D5-6B8CAB1CF300}">
      <dsp:nvSpPr>
        <dsp:cNvPr id="0" name=""/>
        <dsp:cNvSpPr/>
      </dsp:nvSpPr>
      <dsp:spPr>
        <a:xfrm>
          <a:off x="1282" y="0"/>
          <a:ext cx="5001852" cy="45354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9964" tIns="330200" rIns="389964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We can use another feature selection that is more friendly to LR</a:t>
          </a:r>
        </a:p>
      </dsp:txBody>
      <dsp:txXfrm>
        <a:off x="1282" y="1723461"/>
        <a:ext cx="5001852" cy="2721254"/>
      </dsp:txXfrm>
    </dsp:sp>
    <dsp:sp modelId="{D8EB4F44-C9E6-4746-81A1-282F9733533B}">
      <dsp:nvSpPr>
        <dsp:cNvPr id="0" name=""/>
        <dsp:cNvSpPr/>
      </dsp:nvSpPr>
      <dsp:spPr>
        <a:xfrm>
          <a:off x="1821895" y="453542"/>
          <a:ext cx="1360627" cy="13606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080" tIns="12700" rIns="10608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2021154" y="652801"/>
        <a:ext cx="962109" cy="962109"/>
      </dsp:txXfrm>
    </dsp:sp>
    <dsp:sp modelId="{3C0F5EFB-BCBA-614A-8F95-0D6A8448EDCD}">
      <dsp:nvSpPr>
        <dsp:cNvPr id="0" name=""/>
        <dsp:cNvSpPr/>
      </dsp:nvSpPr>
      <dsp:spPr>
        <a:xfrm>
          <a:off x="1282" y="4535352"/>
          <a:ext cx="500185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39621-3435-7347-B2AD-7EFC4F4B5BE1}">
      <dsp:nvSpPr>
        <dsp:cNvPr id="0" name=""/>
        <dsp:cNvSpPr/>
      </dsp:nvSpPr>
      <dsp:spPr>
        <a:xfrm>
          <a:off x="5503320" y="0"/>
          <a:ext cx="5001852" cy="45354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9964" tIns="330200" rIns="389964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We can remove Outlier Detection because the effectiveness of linear regression can be significantly impacted by outliers.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LR is sensitive to outliers because it tries to find a "best fit" line</a:t>
          </a:r>
          <a:endParaRPr lang="en-US" sz="2300" kern="1200" dirty="0"/>
        </a:p>
      </dsp:txBody>
      <dsp:txXfrm>
        <a:off x="5503320" y="1723461"/>
        <a:ext cx="5001852" cy="2721254"/>
      </dsp:txXfrm>
    </dsp:sp>
    <dsp:sp modelId="{E4F6BF44-8439-5F48-A5C2-77931A81797C}">
      <dsp:nvSpPr>
        <dsp:cNvPr id="0" name=""/>
        <dsp:cNvSpPr/>
      </dsp:nvSpPr>
      <dsp:spPr>
        <a:xfrm>
          <a:off x="7323933" y="453542"/>
          <a:ext cx="1360627" cy="13606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080" tIns="12700" rIns="10608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7523192" y="652801"/>
        <a:ext cx="962109" cy="962109"/>
      </dsp:txXfrm>
    </dsp:sp>
    <dsp:sp modelId="{26E09112-B961-3C48-BCD5-8FC7ACA78E4A}">
      <dsp:nvSpPr>
        <dsp:cNvPr id="0" name=""/>
        <dsp:cNvSpPr/>
      </dsp:nvSpPr>
      <dsp:spPr>
        <a:xfrm>
          <a:off x="5503320" y="4535352"/>
          <a:ext cx="500185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3EFED-4B1E-414B-A323-5805CEBF421B}" type="datetimeFigureOut">
              <a:rPr lang="en-JO" smtClean="0"/>
              <a:t>08/09/2023</a:t>
            </a:fld>
            <a:endParaRPr lang="en-J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63AE1-0983-504A-9AE0-E852248FCB65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197081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63AE1-0983-504A-9AE0-E852248FCB65}" type="slidenum">
              <a:rPr lang="en-JO" smtClean="0"/>
              <a:t>10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549766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BF8D6-7480-0C43-908A-98449D182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6534F6-7C43-7031-4C51-9DDFFD61EB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11081-1749-CB56-6C79-31BA89ED6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8DF06-F919-4C62-94A7-79700EC39F97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008AB-08EE-4595-8972-D9C4DB328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40990-54AE-58FF-7033-854E3E3BC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427F-854F-427C-A1EB-95538949D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76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154C-6EC5-4F2E-1D7F-F38133C0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51DEA1-34C6-10D8-3117-06472AC63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EF39B-AA5A-1D3C-6772-E495521C9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8DF06-F919-4C62-94A7-79700EC39F97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F0477-E249-A8E2-01C5-E819D95CF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982FC-9B09-395F-28F6-08E57A3CE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427F-854F-427C-A1EB-95538949D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54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26A2B7-A18F-709E-0042-686DB527A6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9236E-BDC1-D087-B370-DFDEE0AE7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F3F76-8B16-B4D2-81A8-90A3C148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8DF06-F919-4C62-94A7-79700EC39F97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694D2-AFF1-F0F1-5252-A4734C2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E7576-81A6-E995-21C8-6BDC48E9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427F-854F-427C-A1EB-95538949D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2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125D-1951-A7F7-9D24-701C35D03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42C56-D115-50EE-A22D-52C7AA9D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D7979-6AF0-D93A-9E90-7C8FC76B3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8DF06-F919-4C62-94A7-79700EC39F97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9A0C8-7743-EC7E-D18F-700AB082B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0AE3A-86AF-C2C3-8833-96B33887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427F-854F-427C-A1EB-95538949D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65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A0D72-BEE3-B448-9702-C401834CF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9CEAB-4AA2-B8C9-467D-34A8C6C92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EA955-D2AF-75F2-C741-C40C378DF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8DF06-F919-4C62-94A7-79700EC39F97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4693D-4B7E-1F8B-1A7B-45118BFB6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A3A5F-7069-6CAE-60B1-05CDBC64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427F-854F-427C-A1EB-95538949D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66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C8AB-1D5A-6172-6423-8E8757F53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F96ED-1BEF-570B-D18D-4E1BF093B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742A44-9263-629D-DA0E-B35BE4E5F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B1411-779A-A527-3106-EBADADEA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8DF06-F919-4C62-94A7-79700EC39F97}" type="datetimeFigureOut">
              <a:rPr lang="en-US" smtClean="0"/>
              <a:t>9/8/23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E607C-BE37-A306-80AC-CF213D3AC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2FE2A-F12D-5141-110C-B7DBFC1BD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427F-854F-427C-A1EB-95538949D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22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CAA4-6E0E-8D77-160C-C463E0B9A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80C5D-FBCB-76D2-8CB1-5C23C159A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750957-2BFF-7B36-9D57-C22B2BF68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C3D32C-5D2F-46D7-585B-57C5813D6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5724DB-CE30-6842-65DA-7DD108341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C2C0A6-81E0-056F-BBFE-BF0350B1F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8DF06-F919-4C62-94A7-79700EC39F97}" type="datetimeFigureOut">
              <a:rPr lang="en-US" smtClean="0"/>
              <a:t>9/8/23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CBD07C-5B64-5055-15B0-9A2B58CE9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105BC-210D-FA18-D2E3-FD8800DA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427F-854F-427C-A1EB-95538949D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41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BB6C5-24BC-AB94-F2DD-7F70538BC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754BC6-7B4B-7B9E-A98E-A240AE79C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8DF06-F919-4C62-94A7-79700EC39F97}" type="datetimeFigureOut">
              <a:rPr lang="en-US" smtClean="0"/>
              <a:t>9/8/23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72EFB-0226-97EC-21F0-DD672D91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D2426-AD99-2D86-18C9-A7DD95A7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427F-854F-427C-A1EB-95538949D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3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3C7DE0-5DCF-B3CB-32C8-73AAFECB1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8DF06-F919-4C62-94A7-79700EC39F97}" type="datetimeFigureOut">
              <a:rPr lang="en-US" smtClean="0"/>
              <a:t>9/8/23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5DD478-AA36-E12C-B86B-138CB3F4E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EE4DB-5555-0968-23BE-4D3262D2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427F-854F-427C-A1EB-95538949D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4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D0FA8-5D3B-DD59-CDB4-E0D10B845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0EF45-9F8F-4A7E-35EF-7E0B6ECDC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66F93-DB41-5851-16C8-3EB3E9212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546A-BBC1-FAA7-BF8E-B11EF58E4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8DF06-F919-4C62-94A7-79700EC39F97}" type="datetimeFigureOut">
              <a:rPr lang="en-US" smtClean="0"/>
              <a:t>9/8/23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E4C93-CA81-F5A1-EAD2-9AE14D6DC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E1554-4E93-FF0E-F254-884986E4E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427F-854F-427C-A1EB-95538949D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16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270D5-B61D-E706-C38E-42D75BE03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8EF02D-58B4-77EB-42C7-231E20E86C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60E84-798E-7EC2-B3E5-2718B363D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4C7A9-E904-6522-1885-3C11E77F2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8DF06-F919-4C62-94A7-79700EC39F97}" type="datetimeFigureOut">
              <a:rPr lang="en-US" smtClean="0"/>
              <a:t>9/8/23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833A4-470A-7144-118D-6EDB4158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4DC47-4DFA-77EC-2A06-D773C154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427F-854F-427C-A1EB-95538949D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36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DC6C3D-FAAD-1CB2-7373-944C7783C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DDC88-606D-9B27-FDCF-DAF94B6F2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E5F1D-C8D8-FDAE-332C-9BEA92C03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8DF06-F919-4C62-94A7-79700EC39F97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70DA7-E378-4BD5-F728-2D79C8A4A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5784C-ED85-352A-AC52-355085339D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2427F-854F-427C-A1EB-95538949D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3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A1C426-0432-5C08-F5CB-E5B6EAAA6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GB" sz="4800">
                <a:solidFill>
                  <a:srgbClr val="FFFFFF"/>
                </a:solidFill>
              </a:rPr>
              <a:t>Predictive and Prescriptive Data Analytics for Enhancing Security Decisions in Network Management</a:t>
            </a:r>
            <a:endParaRPr lang="en-US" sz="48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6FD15-5D0B-4D53-1324-A7DB16C3F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/>
              <a:t>Your Name</a:t>
            </a:r>
            <a:r>
              <a:rPr lang="en-US" dirty="0"/>
              <a:t>: Saif Kamal Salim Haddad </a:t>
            </a:r>
          </a:p>
          <a:p>
            <a:pPr algn="l"/>
            <a:r>
              <a:rPr lang="en-US" b="1" dirty="0"/>
              <a:t>Your ID</a:t>
            </a:r>
            <a:r>
              <a:rPr lang="en-US" dirty="0"/>
              <a:t>: 21110214</a:t>
            </a:r>
          </a:p>
          <a:p>
            <a:pPr algn="l"/>
            <a:r>
              <a:rPr lang="en-US" b="1" dirty="0"/>
              <a:t>Date</a:t>
            </a:r>
            <a:r>
              <a:rPr lang="en-US" dirty="0"/>
              <a:t>: 5-9-2023</a:t>
            </a:r>
          </a:p>
        </p:txBody>
      </p:sp>
    </p:spTree>
    <p:extLst>
      <p:ext uri="{BB962C8B-B14F-4D97-AF65-F5344CB8AC3E}">
        <p14:creationId xmlns:p14="http://schemas.microsoft.com/office/powerpoint/2010/main" val="1357474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F6A5A3-6742-06D3-A181-F951A11281A0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Compare Regression Techniques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975C58-2F54-B6EF-3748-C392563DA3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0219869"/>
              </p:ext>
            </p:extLst>
          </p:nvPr>
        </p:nvGraphicFramePr>
        <p:xfrm>
          <a:off x="371475" y="1728788"/>
          <a:ext cx="11487150" cy="4576599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268964">
                  <a:extLst>
                    <a:ext uri="{9D8B030D-6E8A-4147-A177-3AD203B41FA5}">
                      <a16:colId xmlns:a16="http://schemas.microsoft.com/office/drawing/2014/main" val="3913220714"/>
                    </a:ext>
                  </a:extLst>
                </a:gridCol>
                <a:gridCol w="1097786">
                  <a:extLst>
                    <a:ext uri="{9D8B030D-6E8A-4147-A177-3AD203B41FA5}">
                      <a16:colId xmlns:a16="http://schemas.microsoft.com/office/drawing/2014/main" val="3945373702"/>
                    </a:ext>
                  </a:extLst>
                </a:gridCol>
                <a:gridCol w="2322587">
                  <a:extLst>
                    <a:ext uri="{9D8B030D-6E8A-4147-A177-3AD203B41FA5}">
                      <a16:colId xmlns:a16="http://schemas.microsoft.com/office/drawing/2014/main" val="1521143491"/>
                    </a:ext>
                  </a:extLst>
                </a:gridCol>
                <a:gridCol w="2322587">
                  <a:extLst>
                    <a:ext uri="{9D8B030D-6E8A-4147-A177-3AD203B41FA5}">
                      <a16:colId xmlns:a16="http://schemas.microsoft.com/office/drawing/2014/main" val="392472202"/>
                    </a:ext>
                  </a:extLst>
                </a:gridCol>
                <a:gridCol w="2152639">
                  <a:extLst>
                    <a:ext uri="{9D8B030D-6E8A-4147-A177-3AD203B41FA5}">
                      <a16:colId xmlns:a16="http://schemas.microsoft.com/office/drawing/2014/main" val="4224717860"/>
                    </a:ext>
                  </a:extLst>
                </a:gridCol>
                <a:gridCol w="2322587">
                  <a:extLst>
                    <a:ext uri="{9D8B030D-6E8A-4147-A177-3AD203B41FA5}">
                      <a16:colId xmlns:a16="http://schemas.microsoft.com/office/drawing/2014/main" val="2676791575"/>
                    </a:ext>
                  </a:extLst>
                </a:gridCol>
              </a:tblGrid>
              <a:tr h="75629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</a:rPr>
                        <a:t>FS Name.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</a:rPr>
                        <a:t>Tech Name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>
                          <a:effectLst/>
                        </a:rPr>
                        <a:t>MAE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>
                          <a:effectLst/>
                        </a:rPr>
                        <a:t>MSE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>
                          <a:effectLst/>
                        </a:rPr>
                        <a:t>RMSE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</a:rPr>
                        <a:t>R</a:t>
                      </a:r>
                      <a:r>
                        <a:rPr lang="en-GB" sz="2100" baseline="30000" dirty="0">
                          <a:effectLst/>
                        </a:rPr>
                        <a:t>2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3851891"/>
                  </a:ext>
                </a:extLst>
              </a:tr>
              <a:tr h="668360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Kbest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LR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JO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1.549328418525479</a:t>
                      </a:r>
                      <a:endParaRPr lang="en-JO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</a:rPr>
                        <a:t> </a:t>
                      </a:r>
                      <a:r>
                        <a:rPr lang="en-JO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12.49766937895140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JO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3.53513747021507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</a:rPr>
                        <a:t> </a:t>
                      </a:r>
                      <a:r>
                        <a:rPr lang="en-JO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0.616095372975622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5287862"/>
                  </a:ext>
                </a:extLst>
              </a:tr>
              <a:tr h="758513">
                <a:tc>
                  <a:txBody>
                    <a:bodyPr/>
                    <a:lstStyle/>
                    <a:p>
                      <a:pPr marL="22860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Kbest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RFR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</a:rPr>
                        <a:t> </a:t>
                      </a:r>
                      <a:r>
                        <a:rPr lang="en-JO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0.00001620689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</a:rPr>
                        <a:t> </a:t>
                      </a:r>
                      <a:r>
                        <a:rPr lang="en-JO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0.00000838246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JO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0.00229581184668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</a:rPr>
                        <a:t> </a:t>
                      </a:r>
                      <a:r>
                        <a:rPr lang="en-JO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0.999999741804088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516186"/>
                  </a:ext>
                </a:extLst>
              </a:tr>
              <a:tr h="388356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Kbest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DTR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</a:rPr>
                        <a:t> </a:t>
                      </a:r>
                      <a:r>
                        <a:rPr lang="en-JO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0.00000907799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100" dirty="0">
                          <a:effectLst/>
                        </a:rPr>
                        <a:t>  </a:t>
                      </a:r>
                      <a:r>
                        <a:rPr lang="en-JO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0.00000907799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</a:rPr>
                        <a:t> </a:t>
                      </a:r>
                      <a:r>
                        <a:rPr lang="en-JO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0.00194260962448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</a:rPr>
                        <a:t> </a:t>
                      </a:r>
                      <a:r>
                        <a:rPr lang="en-JO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0.999999720381480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12958"/>
                  </a:ext>
                </a:extLst>
              </a:tr>
              <a:tr h="668360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SFS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LR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</a:rPr>
                        <a:t> </a:t>
                      </a:r>
                      <a:r>
                        <a:rPr lang="en-JO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1.940751829177140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</a:rPr>
                        <a:t> </a:t>
                      </a:r>
                      <a:r>
                        <a:rPr lang="en-JO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16.64387348403998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</a:rPr>
                        <a:t> </a:t>
                      </a:r>
                      <a:r>
                        <a:rPr lang="en-JO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4.07962578019795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</a:rPr>
                        <a:t> </a:t>
                      </a:r>
                      <a:r>
                        <a:rPr lang="en-JO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0.488728055363429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771583"/>
                  </a:ext>
                </a:extLst>
              </a:tr>
              <a:tr h="668360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SFS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RFR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</a:rPr>
                        <a:t> </a:t>
                      </a:r>
                      <a:r>
                        <a:rPr lang="en-JO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0.001126953104140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</a:rPr>
                        <a:t> </a:t>
                      </a:r>
                      <a:r>
                        <a:rPr lang="en-JO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0.011008437196287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</a:rPr>
                        <a:t> </a:t>
                      </a:r>
                      <a:r>
                        <a:rPr lang="en-JO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0.09897824176914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</a:rPr>
                        <a:t> </a:t>
                      </a:r>
                      <a:r>
                        <a:rPr lang="en-JO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0.999661927584252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312626"/>
                  </a:ext>
                </a:extLst>
              </a:tr>
              <a:tr h="668360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SFS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DTR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</a:rPr>
                        <a:t> </a:t>
                      </a:r>
                      <a:r>
                        <a:rPr lang="en-JO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0.00000373799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</a:rPr>
                        <a:t> </a:t>
                      </a:r>
                      <a:r>
                        <a:rPr lang="en-JO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0.00000480599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</a:rPr>
                        <a:t> </a:t>
                      </a:r>
                      <a:r>
                        <a:rPr lang="en-JO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0.00093391627902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2100" dirty="0">
                          <a:effectLst/>
                        </a:rPr>
                        <a:t> </a:t>
                      </a:r>
                      <a:r>
                        <a:rPr lang="en-JO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0.999999853130914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066" marR="1300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2690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517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8F485-DAE9-72E9-F918-E17C2456F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R2 bar plot</a:t>
            </a:r>
          </a:p>
        </p:txBody>
      </p:sp>
      <p:pic>
        <p:nvPicPr>
          <p:cNvPr id="5" name="Content Placeholder 4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00426B03-E7EC-B69F-EDB3-293DED951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92" y="1388303"/>
            <a:ext cx="9163706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66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ED90C-9F00-439C-BC82-8EE0DC80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Mae bar plot</a:t>
            </a:r>
          </a:p>
        </p:txBody>
      </p:sp>
      <p:pic>
        <p:nvPicPr>
          <p:cNvPr id="5" name="Content Placeholder 4" descr="A graph with blue and orange bars&#10;&#10;Description automatically generated">
            <a:extLst>
              <a:ext uri="{FF2B5EF4-FFF2-40B4-BE49-F238E27FC236}">
                <a16:creationId xmlns:a16="http://schemas.microsoft.com/office/drawing/2014/main" id="{1D0C4E19-9116-7E10-CA20-B8FE1EA70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52" y="1388303"/>
            <a:ext cx="9390040" cy="546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29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5685D-5B4B-7610-D465-A3751480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615"/>
            <a:ext cx="10515600" cy="16578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R2 box plot</a:t>
            </a:r>
          </a:p>
        </p:txBody>
      </p:sp>
      <p:pic>
        <p:nvPicPr>
          <p:cNvPr id="5" name="Content Placeholder 4" descr="A graph of a box plot&#10;&#10;Description automatically generated">
            <a:extLst>
              <a:ext uri="{FF2B5EF4-FFF2-40B4-BE49-F238E27FC236}">
                <a16:creationId xmlns:a16="http://schemas.microsoft.com/office/drawing/2014/main" id="{9DD9A9B2-B52B-5AE8-AF0A-B0DB4AF1E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1537"/>
          <a:stretch/>
        </p:blipFill>
        <p:spPr>
          <a:xfrm>
            <a:off x="198742" y="2028574"/>
            <a:ext cx="3802338" cy="2043469"/>
          </a:xfrm>
          <a:prstGeom prst="rect">
            <a:avLst/>
          </a:prstGeom>
        </p:spPr>
      </p:pic>
      <p:pic>
        <p:nvPicPr>
          <p:cNvPr id="19" name="Picture 18" descr="A graph with a box plot&#10;&#10;Description automatically generated with medium confidence">
            <a:extLst>
              <a:ext uri="{FF2B5EF4-FFF2-40B4-BE49-F238E27FC236}">
                <a16:creationId xmlns:a16="http://schemas.microsoft.com/office/drawing/2014/main" id="{703F69DC-9A4D-EEBF-142A-17FFC3713E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1171"/>
          <a:stretch/>
        </p:blipFill>
        <p:spPr>
          <a:xfrm>
            <a:off x="7995644" y="4367577"/>
            <a:ext cx="3802338" cy="2043469"/>
          </a:xfrm>
          <a:prstGeom prst="rect">
            <a:avLst/>
          </a:prstGeom>
        </p:spPr>
      </p:pic>
      <p:pic>
        <p:nvPicPr>
          <p:cNvPr id="7" name="Picture 6" descr="A graph with a box plot&#10;&#10;Description automatically generated">
            <a:extLst>
              <a:ext uri="{FF2B5EF4-FFF2-40B4-BE49-F238E27FC236}">
                <a16:creationId xmlns:a16="http://schemas.microsoft.com/office/drawing/2014/main" id="{6FBC7E12-DDD7-38A4-D97F-DBAC8AB86B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4356"/>
          <a:stretch/>
        </p:blipFill>
        <p:spPr>
          <a:xfrm>
            <a:off x="8100873" y="2028573"/>
            <a:ext cx="3802338" cy="2043469"/>
          </a:xfrm>
          <a:prstGeom prst="rect">
            <a:avLst/>
          </a:prstGeom>
        </p:spPr>
      </p:pic>
      <p:pic>
        <p:nvPicPr>
          <p:cNvPr id="17" name="Picture 16" descr="A graph with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3E114E0D-9BA7-26CF-91C3-11AE6A724C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0" r="2" b="10853"/>
          <a:stretch/>
        </p:blipFill>
        <p:spPr>
          <a:xfrm>
            <a:off x="4193306" y="4442626"/>
            <a:ext cx="3802338" cy="2043469"/>
          </a:xfrm>
          <a:prstGeom prst="rect">
            <a:avLst/>
          </a:prstGeom>
        </p:spPr>
      </p:pic>
      <p:pic>
        <p:nvPicPr>
          <p:cNvPr id="11" name="Picture 10" descr="A graph of a box plot&#10;&#10;Description automatically generated">
            <a:extLst>
              <a:ext uri="{FF2B5EF4-FFF2-40B4-BE49-F238E27FC236}">
                <a16:creationId xmlns:a16="http://schemas.microsoft.com/office/drawing/2014/main" id="{71D2DA48-E07D-67DA-386F-9F28F3533D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297"/>
          <a:stretch/>
        </p:blipFill>
        <p:spPr>
          <a:xfrm>
            <a:off x="198742" y="4442626"/>
            <a:ext cx="3802338" cy="2043469"/>
          </a:xfrm>
          <a:prstGeom prst="rect">
            <a:avLst/>
          </a:prstGeom>
        </p:spPr>
      </p:pic>
      <p:pic>
        <p:nvPicPr>
          <p:cNvPr id="9" name="Picture 8" descr="A graph of a box plot&#10;&#10;Description automatically generated">
            <a:extLst>
              <a:ext uri="{FF2B5EF4-FFF2-40B4-BE49-F238E27FC236}">
                <a16:creationId xmlns:a16="http://schemas.microsoft.com/office/drawing/2014/main" id="{D5BC07AD-C324-F2A4-AD1A-49094C5DF8B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" r="2" b="11424"/>
          <a:stretch/>
        </p:blipFill>
        <p:spPr>
          <a:xfrm>
            <a:off x="4195500" y="2028573"/>
            <a:ext cx="3802338" cy="204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5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E1F2E-414E-2F56-8CDE-70AAC560C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10515600" cy="11105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Mae box plot </a:t>
            </a:r>
          </a:p>
        </p:txBody>
      </p:sp>
      <p:pic>
        <p:nvPicPr>
          <p:cNvPr id="38" name="Picture 37" descr="A graph of a box&#10;&#10;Description automatically generated">
            <a:extLst>
              <a:ext uri="{FF2B5EF4-FFF2-40B4-BE49-F238E27FC236}">
                <a16:creationId xmlns:a16="http://schemas.microsoft.com/office/drawing/2014/main" id="{2929E8B5-F694-3FD5-C646-B6F168675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37" y="4059128"/>
            <a:ext cx="3189111" cy="2056976"/>
          </a:xfrm>
          <a:prstGeom prst="rect">
            <a:avLst/>
          </a:prstGeom>
        </p:spPr>
      </p:pic>
      <p:pic>
        <p:nvPicPr>
          <p:cNvPr id="33" name="Picture 32" descr="A graph with a box&#10;&#10;Description automatically generated with medium confidence">
            <a:extLst>
              <a:ext uri="{FF2B5EF4-FFF2-40B4-BE49-F238E27FC236}">
                <a16:creationId xmlns:a16="http://schemas.microsoft.com/office/drawing/2014/main" id="{BD31F0A6-969C-7179-268B-46C37ECB2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85" y="4059128"/>
            <a:ext cx="3226630" cy="2056976"/>
          </a:xfrm>
          <a:prstGeom prst="rect">
            <a:avLst/>
          </a:prstGeom>
        </p:spPr>
      </p:pic>
      <p:pic>
        <p:nvPicPr>
          <p:cNvPr id="35" name="Picture 34" descr="A graph of a box plot&#10;&#10;Description automatically generated">
            <a:extLst>
              <a:ext uri="{FF2B5EF4-FFF2-40B4-BE49-F238E27FC236}">
                <a16:creationId xmlns:a16="http://schemas.microsoft.com/office/drawing/2014/main" id="{3D79A4B0-F8BB-8D71-8DF4-5880B61AF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736" y="4061882"/>
            <a:ext cx="3252135" cy="2056976"/>
          </a:xfrm>
          <a:prstGeom prst="rect">
            <a:avLst/>
          </a:prstGeom>
        </p:spPr>
      </p:pic>
      <p:pic>
        <p:nvPicPr>
          <p:cNvPr id="40" name="Picture 39" descr="A graph of a box&#10;&#10;Description automatically generated">
            <a:extLst>
              <a:ext uri="{FF2B5EF4-FFF2-40B4-BE49-F238E27FC236}">
                <a16:creationId xmlns:a16="http://schemas.microsoft.com/office/drawing/2014/main" id="{43AE52B6-63BF-322F-3A02-EBDEEC236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987" y="1828101"/>
            <a:ext cx="3358328" cy="2056976"/>
          </a:xfrm>
          <a:prstGeom prst="rect">
            <a:avLst/>
          </a:prstGeom>
        </p:spPr>
      </p:pic>
      <p:pic>
        <p:nvPicPr>
          <p:cNvPr id="44" name="Picture 43" descr="A graph of a box&#10;&#10;Description automatically generated">
            <a:extLst>
              <a:ext uri="{FF2B5EF4-FFF2-40B4-BE49-F238E27FC236}">
                <a16:creationId xmlns:a16="http://schemas.microsoft.com/office/drawing/2014/main" id="{189C48F6-6934-CF88-BAE8-EED05CB07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13" y="1828101"/>
            <a:ext cx="3399960" cy="2056976"/>
          </a:xfrm>
          <a:prstGeom prst="rect">
            <a:avLst/>
          </a:prstGeom>
        </p:spPr>
      </p:pic>
      <p:pic>
        <p:nvPicPr>
          <p:cNvPr id="42" name="Picture 41" descr="A graph of a box with a line&#10;&#10;Description automatically generated">
            <a:extLst>
              <a:ext uri="{FF2B5EF4-FFF2-40B4-BE49-F238E27FC236}">
                <a16:creationId xmlns:a16="http://schemas.microsoft.com/office/drawing/2014/main" id="{AD5F4074-7222-51BF-201C-FFE3F17027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656" y="1875246"/>
            <a:ext cx="3428294" cy="205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08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B3BCC-ABAA-96E9-7B23-B818C06A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49"/>
            <a:ext cx="10515600" cy="988642"/>
          </a:xfrm>
        </p:spPr>
        <p:txBody>
          <a:bodyPr/>
          <a:lstStyle/>
          <a:p>
            <a:r>
              <a:rPr lang="en-US" dirty="0"/>
              <a:t>predicative analytics evaluation:</a:t>
            </a:r>
            <a:endParaRPr lang="en-JO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36BD367-5EC6-35A4-4C3F-5DE777A0F6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7915359"/>
              </p:ext>
            </p:extLst>
          </p:nvPr>
        </p:nvGraphicFramePr>
        <p:xfrm>
          <a:off x="838200" y="1203960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11180813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59654497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599322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5160597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14209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JO" dirty="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Feature Selection</a:t>
                      </a:r>
                      <a:endParaRPr lang="en-J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246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Kbest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DTR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0.00000907799</a:t>
                      </a:r>
                      <a:endParaRPr lang="en-J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0.999999720381480</a:t>
                      </a:r>
                      <a:endParaRPr lang="en-J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765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Kbest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RFR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0.00001620689</a:t>
                      </a:r>
                      <a:endParaRPr lang="en-J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0.999999741804088</a:t>
                      </a:r>
                      <a:endParaRPr lang="en-J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68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Kbest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1.549328418525479</a:t>
                      </a:r>
                      <a:endParaRPr lang="en-J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0.616095372975622</a:t>
                      </a:r>
                      <a:endParaRPr lang="en-J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661918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D0E5044-FB2E-71F1-FED3-B86CE0A6C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64665"/>
              </p:ext>
            </p:extLst>
          </p:nvPr>
        </p:nvGraphicFramePr>
        <p:xfrm>
          <a:off x="838200" y="3609433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76853053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1649273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2174981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251589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7821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JO" dirty="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Feature Selection</a:t>
                      </a:r>
                      <a:endParaRPr lang="en-J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01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SFS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DTR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0.00000373799</a:t>
                      </a:r>
                      <a:endParaRPr lang="en-J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0.999999853130914</a:t>
                      </a:r>
                      <a:endParaRPr lang="en-J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904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SFS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RFR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0.001126953104140</a:t>
                      </a:r>
                      <a:endParaRPr lang="en-J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0.999661927584252</a:t>
                      </a:r>
                      <a:endParaRPr lang="en-J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798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SFS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1.940751829177140</a:t>
                      </a:r>
                      <a:endParaRPr lang="en-J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0.488728055363429</a:t>
                      </a:r>
                      <a:endParaRPr lang="en-J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32296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E6E7B72-81CF-A1B6-394E-00933FF0F1BF}"/>
              </a:ext>
            </a:extLst>
          </p:cNvPr>
          <p:cNvSpPr txBox="1"/>
          <p:nvPr/>
        </p:nvSpPr>
        <p:spPr>
          <a:xfrm>
            <a:off x="758281" y="2879236"/>
            <a:ext cx="1157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K-best, the best model is DTR, followed by RFR and then LR. (The best model is DTR and the worst model is LR)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3C160-316C-1262-2691-68BB3040825A}"/>
              </a:ext>
            </a:extLst>
          </p:cNvPr>
          <p:cNvSpPr txBox="1"/>
          <p:nvPr/>
        </p:nvSpPr>
        <p:spPr>
          <a:xfrm>
            <a:off x="838200" y="5465921"/>
            <a:ext cx="11495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SFS, the best model is also DTR, followed by RFR and then LR. (The best model is DTR and the worst model is LR)</a:t>
            </a:r>
          </a:p>
          <a:p>
            <a:br>
              <a:rPr lang="en-US" dirty="0"/>
            </a:b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2782672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F71C-4D5E-DF3C-2AB4-22B805EA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predicative analytics evaluation:</a:t>
            </a:r>
            <a:endParaRPr lang="en-JO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BFB3F2A-D71A-C7FA-0B51-D96267F5EE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7144620"/>
              </p:ext>
            </p:extLst>
          </p:nvPr>
        </p:nvGraphicFramePr>
        <p:xfrm>
          <a:off x="838200" y="1825625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135758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8474172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76677524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7502903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7889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JO" dirty="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JO" dirty="0"/>
                        <a:t>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Feature Selection</a:t>
                      </a:r>
                      <a:endParaRPr lang="en-J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85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DTR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SFS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0.00000373799</a:t>
                      </a:r>
                      <a:endParaRPr lang="en-J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JO" dirty="0">
                          <a:effectLst/>
                        </a:rPr>
                        <a:t>0.999999853130914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0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DTR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Kbest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0.00000907799</a:t>
                      </a:r>
                      <a:endParaRPr lang="en-J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JO" dirty="0">
                          <a:effectLst/>
                        </a:rPr>
                        <a:t>0.999999720381480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112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RFR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Kbest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0.00001620689</a:t>
                      </a:r>
                      <a:endParaRPr lang="en-J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0.999999741804088</a:t>
                      </a:r>
                      <a:endParaRPr lang="en-J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696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RFR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SFS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0.001126953104140</a:t>
                      </a:r>
                      <a:endParaRPr lang="en-J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0.999661927584252</a:t>
                      </a:r>
                      <a:endParaRPr lang="en-J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39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Kbest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1.549328418525479</a:t>
                      </a:r>
                      <a:endParaRPr lang="en-J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0.616095372975622</a:t>
                      </a:r>
                      <a:endParaRPr lang="en-J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437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O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dirty="0"/>
                        <a:t>SFS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1.940751829177140</a:t>
                      </a:r>
                      <a:endParaRPr lang="en-J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0.488728055363429</a:t>
                      </a:r>
                      <a:endParaRPr lang="en-J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8523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C696EDD-1ED5-E061-3E8C-8132D43218C0}"/>
              </a:ext>
            </a:extLst>
          </p:cNvPr>
          <p:cNvSpPr txBox="1"/>
          <p:nvPr/>
        </p:nvSpPr>
        <p:spPr>
          <a:xfrm>
            <a:off x="947854" y="4728117"/>
            <a:ext cx="69918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JO" dirty="0"/>
              <a:t>he best feature selection for the DTR model is SFS</a:t>
            </a:r>
          </a:p>
          <a:p>
            <a:r>
              <a:rPr lang="en-US" dirty="0"/>
              <a:t>T</a:t>
            </a:r>
            <a:r>
              <a:rPr lang="en-JO" dirty="0"/>
              <a:t>he best feature selection for the RFR model is K-best</a:t>
            </a:r>
          </a:p>
          <a:p>
            <a:r>
              <a:rPr lang="en-US" dirty="0"/>
              <a:t>T</a:t>
            </a:r>
            <a:r>
              <a:rPr lang="en-JO" dirty="0"/>
              <a:t>he best feature selection for the LR model is K-best</a:t>
            </a:r>
          </a:p>
          <a:p>
            <a:endParaRPr lang="en-JO" dirty="0"/>
          </a:p>
          <a:p>
            <a:r>
              <a:rPr lang="en-US" dirty="0"/>
              <a:t>T</a:t>
            </a:r>
            <a:r>
              <a:rPr lang="en-JO" dirty="0"/>
              <a:t>he worst model for both feature selection was the LR model </a:t>
            </a:r>
          </a:p>
          <a:p>
            <a:r>
              <a:rPr lang="en-US" dirty="0"/>
              <a:t>T</a:t>
            </a:r>
            <a:r>
              <a:rPr lang="en-JO" dirty="0"/>
              <a:t>he best model for both feature selection was the DTR</a:t>
            </a:r>
          </a:p>
          <a:p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2812828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14E5D-5E27-1E59-8DE2-708F49EE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86" y="267630"/>
            <a:ext cx="32004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the LR model was the worst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1B1DF-72DC-3696-0911-7913AC85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86" y="3339789"/>
            <a:ext cx="3200400" cy="316137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reason might be the nature of the data set (selected features)</a:t>
            </a:r>
          </a:p>
          <a:p>
            <a:pPr marL="0" indent="0">
              <a:buNone/>
            </a:pPr>
            <a:endParaRPr lang="en-US" sz="1800" dirty="0">
              <a:latin typeface="+mn-lt"/>
              <a:cs typeface="+mn-cs"/>
            </a:endParaRPr>
          </a:p>
          <a:p>
            <a:pPr marL="0" indent="0">
              <a:buNone/>
            </a:pPr>
            <a:r>
              <a:rPr lang="en-US" sz="1800" dirty="0">
                <a:latin typeface="+mn-lt"/>
                <a:cs typeface="+mn-cs"/>
              </a:rPr>
              <a:t>As you can see that the relation between the target feature which is the TTL and the selected features is not linear 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7E6B6D-2F84-4166-9F4D-FFA0E0860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7233" y="-3491145"/>
            <a:ext cx="9144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40AD87-30B2-4359-A33A-86D9F59E3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206" y="-3491145"/>
            <a:ext cx="9144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11CC74-416E-4F21-A559-C8B7905D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7973" y="-3491145"/>
            <a:ext cx="9144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a scatter plot&#10;&#10;Description automatically generated">
            <a:extLst>
              <a:ext uri="{FF2B5EF4-FFF2-40B4-BE49-F238E27FC236}">
                <a16:creationId xmlns:a16="http://schemas.microsoft.com/office/drawing/2014/main" id="{31DECE4F-7EB7-3EA8-825D-9BF34BD7B1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6" r="-4" b="17011"/>
          <a:stretch/>
        </p:blipFill>
        <p:spPr>
          <a:xfrm>
            <a:off x="4653627" y="-1"/>
            <a:ext cx="3719750" cy="2225041"/>
          </a:xfrm>
          <a:prstGeom prst="rect">
            <a:avLst/>
          </a:prstGeom>
        </p:spPr>
      </p:pic>
      <p:pic>
        <p:nvPicPr>
          <p:cNvPr id="11" name="Picture 10" descr="A graph with blue dots&#10;&#10;Description automatically generated">
            <a:extLst>
              <a:ext uri="{FF2B5EF4-FFF2-40B4-BE49-F238E27FC236}">
                <a16:creationId xmlns:a16="http://schemas.microsoft.com/office/drawing/2014/main" id="{C6DB686F-882D-BE68-C470-3AC9DBCF61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8" r="-4" b="20890"/>
          <a:stretch/>
        </p:blipFill>
        <p:spPr>
          <a:xfrm>
            <a:off x="8464815" y="-16426"/>
            <a:ext cx="3719752" cy="2267032"/>
          </a:xfrm>
          <a:prstGeom prst="rect">
            <a:avLst/>
          </a:prstGeom>
        </p:spPr>
      </p:pic>
      <p:pic>
        <p:nvPicPr>
          <p:cNvPr id="7" name="Picture 6" descr="A diagram of a scatter plot&#10;&#10;Description automatically generated">
            <a:extLst>
              <a:ext uri="{FF2B5EF4-FFF2-40B4-BE49-F238E27FC236}">
                <a16:creationId xmlns:a16="http://schemas.microsoft.com/office/drawing/2014/main" id="{C3DA9A10-0D45-EAE2-D640-FDCBB1C0B2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4" r="-4" b="21667"/>
          <a:stretch/>
        </p:blipFill>
        <p:spPr>
          <a:xfrm>
            <a:off x="4653626" y="2316480"/>
            <a:ext cx="3719749" cy="2208616"/>
          </a:xfrm>
          <a:prstGeom prst="rect">
            <a:avLst/>
          </a:prstGeom>
        </p:spPr>
      </p:pic>
      <p:pic>
        <p:nvPicPr>
          <p:cNvPr id="13" name="Picture 12" descr="A diagram of a world map&#10;&#10;Description automatically generated">
            <a:extLst>
              <a:ext uri="{FF2B5EF4-FFF2-40B4-BE49-F238E27FC236}">
                <a16:creationId xmlns:a16="http://schemas.microsoft.com/office/drawing/2014/main" id="{C61880B4-CE63-CEC4-055C-30AA540BDC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r="-4" b="25283"/>
          <a:stretch/>
        </p:blipFill>
        <p:spPr>
          <a:xfrm>
            <a:off x="8464815" y="2316480"/>
            <a:ext cx="3719748" cy="2208617"/>
          </a:xfrm>
          <a:prstGeom prst="rect">
            <a:avLst/>
          </a:prstGeom>
        </p:spPr>
      </p:pic>
      <p:pic>
        <p:nvPicPr>
          <p:cNvPr id="5" name="Picture 4" descr="A graph with numbers and dots&#10;&#10;Description automatically generated with medium confidence">
            <a:extLst>
              <a:ext uri="{FF2B5EF4-FFF2-40B4-BE49-F238E27FC236}">
                <a16:creationId xmlns:a16="http://schemas.microsoft.com/office/drawing/2014/main" id="{551423A3-3782-18B5-B69E-9229995998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23720"/>
          <a:stretch/>
        </p:blipFill>
        <p:spPr>
          <a:xfrm>
            <a:off x="4653627" y="4616536"/>
            <a:ext cx="3719748" cy="2241464"/>
          </a:xfrm>
          <a:prstGeom prst="rect">
            <a:avLst/>
          </a:prstGeom>
        </p:spPr>
      </p:pic>
      <p:pic>
        <p:nvPicPr>
          <p:cNvPr id="15" name="Picture 14" descr="A graph with blue dots&#10;&#10;Description automatically generated">
            <a:extLst>
              <a:ext uri="{FF2B5EF4-FFF2-40B4-BE49-F238E27FC236}">
                <a16:creationId xmlns:a16="http://schemas.microsoft.com/office/drawing/2014/main" id="{6553451E-2103-9442-D0D1-450ECD47F1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4" r="-4" b="14992"/>
          <a:stretch/>
        </p:blipFill>
        <p:spPr>
          <a:xfrm>
            <a:off x="8464815" y="4619751"/>
            <a:ext cx="3719752" cy="225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77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80C74-AFA5-BE22-15C8-C6A4F2254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the LR model was the worst model 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25C29AB-2B2E-B0F7-5743-7145C25B2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36" y="1518567"/>
            <a:ext cx="5438955" cy="382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38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FA94F-61DC-EDB6-482B-6D43DFC3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/>
              <a:t>Improvements for the LR model:</a:t>
            </a:r>
            <a:endParaRPr lang="en-JO" sz="4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240F97-19FB-AEC0-6988-ED1C3C10DC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8352600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0765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 on document with pen">
            <a:extLst>
              <a:ext uri="{FF2B5EF4-FFF2-40B4-BE49-F238E27FC236}">
                <a16:creationId xmlns:a16="http://schemas.microsoft.com/office/drawing/2014/main" id="{9765C65E-FF3B-475F-0267-57B256DE7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3164" b="227"/>
          <a:stretch/>
        </p:blipFill>
        <p:spPr>
          <a:xfrm>
            <a:off x="-76180" y="-1"/>
            <a:ext cx="12191980" cy="68579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329A3B-A668-EFA4-B35D-7745337D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  <a:latin typeface="+mj-lt"/>
                <a:cs typeface="+mj-cs"/>
              </a:rPr>
              <a:t>Predictive Analytics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96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 on document with pen">
            <a:extLst>
              <a:ext uri="{FF2B5EF4-FFF2-40B4-BE49-F238E27FC236}">
                <a16:creationId xmlns:a16="http://schemas.microsoft.com/office/drawing/2014/main" id="{13F868D3-440F-029A-EA8F-32757A01F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10" b="1422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1329A3B-A668-EFA4-B35D-7745337D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+mj-lt"/>
                <a:cs typeface="+mj-cs"/>
              </a:rPr>
              <a:t>Prescriptive Analytics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C9E24-B64D-B63E-CD36-1962F13C1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891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CA4E-EF05-504D-B36D-AF10627C1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GB" sz="4000"/>
              <a:t>Prescriptive Analytics Techniques </a:t>
            </a:r>
            <a:endParaRPr lang="en-JO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22AC0-5789-3882-692F-AF85000C4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200" b="1" i="0" dirty="0">
                <a:effectLst/>
              </a:rPr>
              <a:t>Optimization:</a:t>
            </a:r>
          </a:p>
          <a:p>
            <a:endParaRPr lang="en-US" sz="2200" b="1" dirty="0"/>
          </a:p>
          <a:p>
            <a:r>
              <a:rPr lang="en-US" sz="2200" b="1" dirty="0"/>
              <a:t>What is the </a:t>
            </a:r>
            <a:r>
              <a:rPr lang="en-US" sz="2200" b="1" i="0" dirty="0">
                <a:effectLst/>
              </a:rPr>
              <a:t>Optimization technique?</a:t>
            </a:r>
          </a:p>
          <a:p>
            <a:endParaRPr lang="en-US" sz="2200" b="1" dirty="0"/>
          </a:p>
          <a:p>
            <a:r>
              <a:rPr lang="en-US" sz="2200" b="0" i="0" dirty="0">
                <a:effectLst/>
              </a:rPr>
              <a:t>is a field of mathematics focused on finding the best possible solutions to a problem within a set of given constraints.</a:t>
            </a:r>
            <a:r>
              <a:rPr lang="en-US" sz="1600" dirty="0"/>
              <a:t> (</a:t>
            </a:r>
            <a:r>
              <a:rPr lang="en-US" sz="1600" dirty="0" err="1"/>
              <a:t>sam</a:t>
            </a:r>
            <a:r>
              <a:rPr lang="en-US" sz="1600" dirty="0"/>
              <a:t>, 2017) (Britannica, 2023)</a:t>
            </a:r>
            <a:endParaRPr lang="en-US" sz="2200" b="0" i="0" dirty="0">
              <a:effectLst/>
            </a:endParaRPr>
          </a:p>
          <a:p>
            <a:endParaRPr lang="en-US" sz="2200" b="0" i="0" dirty="0">
              <a:effectLst/>
            </a:endParaRPr>
          </a:p>
          <a:p>
            <a:r>
              <a:rPr lang="en-US" sz="2200" b="0" i="0" dirty="0">
                <a:effectLst/>
              </a:rPr>
              <a:t> The "best" solution is often defined in terms of maximizing or minimizing a particular value, such as profit or cost.</a:t>
            </a:r>
            <a:r>
              <a:rPr lang="en-US" sz="1600" dirty="0"/>
              <a:t> (</a:t>
            </a:r>
            <a:r>
              <a:rPr lang="en-US" sz="1600" dirty="0" err="1"/>
              <a:t>sam</a:t>
            </a:r>
            <a:r>
              <a:rPr lang="en-US" sz="1600" dirty="0"/>
              <a:t>, 2017) (Britannica, 2023)</a:t>
            </a:r>
            <a:endParaRPr lang="en-US" sz="2200" i="0" dirty="0">
              <a:effectLst/>
            </a:endParaRPr>
          </a:p>
          <a:p>
            <a:endParaRPr lang="en-JO" sz="2200" dirty="0"/>
          </a:p>
        </p:txBody>
      </p:sp>
    </p:spTree>
    <p:extLst>
      <p:ext uri="{BB962C8B-B14F-4D97-AF65-F5344CB8AC3E}">
        <p14:creationId xmlns:p14="http://schemas.microsoft.com/office/powerpoint/2010/main" val="2020816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5A460-B0E7-A55B-A3A1-DF9019D40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6049"/>
            <a:ext cx="10515600" cy="5730914"/>
          </a:xfrm>
        </p:spPr>
        <p:txBody>
          <a:bodyPr>
            <a:normAutofit/>
          </a:bodyPr>
          <a:lstStyle/>
          <a:p>
            <a:r>
              <a:rPr lang="en-US" sz="2000" b="1" dirty="0"/>
              <a:t>H</a:t>
            </a:r>
            <a:r>
              <a:rPr lang="en-JO" sz="2000" b="1" dirty="0"/>
              <a:t>ow it works?</a:t>
            </a:r>
          </a:p>
          <a:p>
            <a:r>
              <a:rPr lang="en-US" sz="1800" dirty="0"/>
              <a:t>By using mathematical models and algorithms, it identifies the best course of action to achieve a specific goal while meeting constraints.</a:t>
            </a:r>
          </a:p>
          <a:p>
            <a:r>
              <a:rPr lang="en-US" sz="1200" dirty="0"/>
              <a:t>(</a:t>
            </a:r>
            <a:r>
              <a:rPr lang="en-US" sz="1200" dirty="0" err="1"/>
              <a:t>sam</a:t>
            </a:r>
            <a:r>
              <a:rPr lang="en-US" sz="1200" dirty="0"/>
              <a:t>, 2017) (Britannica, 2023)</a:t>
            </a:r>
            <a:endParaRPr lang="en-US" sz="1800" dirty="0"/>
          </a:p>
          <a:p>
            <a:r>
              <a:rPr lang="en-US" sz="2000" b="1" dirty="0"/>
              <a:t>Examples of some algorithms used to solve problems:</a:t>
            </a:r>
          </a:p>
          <a:p>
            <a:r>
              <a:rPr lang="en-US" sz="1800" dirty="0"/>
              <a:t>Linear Programming, Integer Programming</a:t>
            </a:r>
            <a:r>
              <a:rPr lang="en-US" sz="1200" dirty="0"/>
              <a:t> (</a:t>
            </a:r>
            <a:r>
              <a:rPr lang="en-US" sz="1200" dirty="0" err="1"/>
              <a:t>sam</a:t>
            </a:r>
            <a:r>
              <a:rPr lang="en-US" sz="1200" dirty="0"/>
              <a:t>, 2017) (Britannica, 2023)</a:t>
            </a:r>
            <a:endParaRPr lang="en-US" sz="1800" dirty="0"/>
          </a:p>
          <a:p>
            <a:endParaRPr lang="en-US" sz="1800" dirty="0"/>
          </a:p>
          <a:p>
            <a:r>
              <a:rPr lang="en-US" sz="2000" b="1" dirty="0"/>
              <a:t>Application</a:t>
            </a:r>
            <a:r>
              <a:rPr lang="en-US" sz="1800" dirty="0"/>
              <a:t>:</a:t>
            </a:r>
          </a:p>
          <a:p>
            <a:r>
              <a:rPr lang="en-US" sz="1800" dirty="0"/>
              <a:t>Supply Chain Management: Optimize inventory levels to reduce costs</a:t>
            </a:r>
          </a:p>
          <a:p>
            <a:r>
              <a:rPr lang="en-US" sz="1800" dirty="0"/>
              <a:t>Finance: Portfolio optimization to maximize returns</a:t>
            </a:r>
          </a:p>
          <a:p>
            <a:r>
              <a:rPr lang="en-US" sz="1200" dirty="0"/>
              <a:t>(</a:t>
            </a:r>
            <a:r>
              <a:rPr lang="en-US" sz="1200" dirty="0" err="1"/>
              <a:t>sam</a:t>
            </a:r>
            <a:r>
              <a:rPr lang="en-US" sz="1200" dirty="0"/>
              <a:t>, 2017) (Britannica, 2023)</a:t>
            </a:r>
            <a:endParaRPr lang="en-JO" sz="1800" dirty="0"/>
          </a:p>
          <a:p>
            <a:r>
              <a:rPr lang="en-US" sz="2000" b="1" dirty="0"/>
              <a:t>Tools might be used to help the model to solve:</a:t>
            </a:r>
          </a:p>
          <a:p>
            <a:r>
              <a:rPr lang="en-US" sz="1800" dirty="0"/>
              <a:t> IBM CPLEX, </a:t>
            </a:r>
            <a:r>
              <a:rPr lang="en-US" sz="1800" dirty="0" err="1"/>
              <a:t>Gurobi</a:t>
            </a:r>
            <a:r>
              <a:rPr lang="en-US" sz="1800" dirty="0"/>
              <a:t>, MATLAB</a:t>
            </a:r>
          </a:p>
          <a:p>
            <a:r>
              <a:rPr lang="en-US" sz="1200" dirty="0"/>
              <a:t>(</a:t>
            </a:r>
            <a:r>
              <a:rPr lang="en-US" sz="1200" dirty="0" err="1"/>
              <a:t>sam</a:t>
            </a:r>
            <a:r>
              <a:rPr lang="en-US" sz="1200" dirty="0"/>
              <a:t>, 2017) (Britannica, 2023)</a:t>
            </a:r>
            <a:endParaRPr lang="en-JO" sz="1800" dirty="0"/>
          </a:p>
        </p:txBody>
      </p:sp>
    </p:spTree>
    <p:extLst>
      <p:ext uri="{BB962C8B-B14F-4D97-AF65-F5344CB8AC3E}">
        <p14:creationId xmlns:p14="http://schemas.microsoft.com/office/powerpoint/2010/main" val="308832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46562-41D1-E624-23BD-80E1D36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Prescriptive Analytics Techniques </a:t>
            </a:r>
            <a:endParaRPr lang="en-J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04BC6-B508-C863-11C2-3099D2344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i="0" dirty="0">
                <a:effectLst/>
              </a:rPr>
              <a:t>Simulation:</a:t>
            </a:r>
          </a:p>
          <a:p>
            <a:endParaRPr lang="en-US" sz="2000" b="1" dirty="0"/>
          </a:p>
          <a:p>
            <a:r>
              <a:rPr lang="en-US" sz="2000" b="1" dirty="0"/>
              <a:t>What is the </a:t>
            </a:r>
            <a:r>
              <a:rPr lang="en-US" sz="2000" b="1" i="0" dirty="0">
                <a:effectLst/>
              </a:rPr>
              <a:t>Simulation technique?</a:t>
            </a:r>
            <a:endParaRPr lang="en-US" sz="2000" b="1" dirty="0"/>
          </a:p>
          <a:p>
            <a:r>
              <a:rPr lang="en-US" sz="1800" i="0" dirty="0">
                <a:effectLst/>
              </a:rPr>
              <a:t>used to model and analyze complex systems</a:t>
            </a:r>
          </a:p>
          <a:p>
            <a:r>
              <a:rPr lang="en-US" sz="1800" i="0" dirty="0">
                <a:effectLst/>
              </a:rPr>
              <a:t>The purpose of simulation is often to generate useful data or insights that can inform decisions</a:t>
            </a:r>
          </a:p>
          <a:p>
            <a:r>
              <a:rPr lang="en-US" sz="1800" dirty="0"/>
              <a:t>allows you to observe outcomes under different sets of conditions, enabling risk assessment</a:t>
            </a:r>
          </a:p>
          <a:p>
            <a:r>
              <a:rPr lang="en-US" sz="1400" dirty="0"/>
              <a:t>(Academic, 2021) (Simulation, 2022)</a:t>
            </a:r>
            <a:endParaRPr lang="en-US" sz="2000" b="1" i="0" dirty="0">
              <a:effectLst/>
            </a:endParaRPr>
          </a:p>
          <a:p>
            <a:endParaRPr lang="en-US" sz="2000" b="1" dirty="0"/>
          </a:p>
          <a:p>
            <a:endParaRPr lang="en-US" sz="2000" b="1" i="0" dirty="0">
              <a:effectLst/>
            </a:endParaRPr>
          </a:p>
          <a:p>
            <a:endParaRPr lang="en-US" sz="2000" b="1" dirty="0"/>
          </a:p>
          <a:p>
            <a:endParaRPr lang="en-US" sz="2000" b="1" i="0" dirty="0">
              <a:effectLst/>
            </a:endParaRPr>
          </a:p>
          <a:p>
            <a:endParaRPr lang="en-US" sz="2000" b="1" dirty="0"/>
          </a:p>
          <a:p>
            <a:endParaRPr lang="en-US" sz="2000" b="1" i="0" dirty="0">
              <a:effectLst/>
            </a:endParaRPr>
          </a:p>
          <a:p>
            <a:endParaRPr lang="en-US" sz="2000" b="1" dirty="0"/>
          </a:p>
          <a:p>
            <a:endParaRPr lang="en-US" sz="2000" b="1" i="0" dirty="0">
              <a:effectLst/>
            </a:endParaRPr>
          </a:p>
          <a:p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1360553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127F4-1278-08DC-D0CE-7F85DEF07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688"/>
            <a:ext cx="10515600" cy="5831275"/>
          </a:xfrm>
        </p:spPr>
        <p:txBody>
          <a:bodyPr>
            <a:normAutofit/>
          </a:bodyPr>
          <a:lstStyle/>
          <a:p>
            <a:r>
              <a:rPr lang="en-US" sz="2000" b="1" dirty="0"/>
              <a:t>H</a:t>
            </a:r>
            <a:r>
              <a:rPr lang="en-JO" sz="2000" b="1" dirty="0"/>
              <a:t>ow it works:</a:t>
            </a:r>
          </a:p>
          <a:p>
            <a:r>
              <a:rPr lang="en-US" sz="1800" dirty="0"/>
              <a:t>computational modeling of a system with iterative simulation runs to identify optimal solutions within a defined set of criteria. It utilizes real-world-like scenarios to guide decision-making.</a:t>
            </a:r>
          </a:p>
          <a:p>
            <a:r>
              <a:rPr lang="en-US" sz="1800" dirty="0"/>
              <a:t>to understand its behavior under different conditions.</a:t>
            </a:r>
            <a:r>
              <a:rPr lang="en-US" sz="1200" dirty="0"/>
              <a:t> (Academic, 2021) (Simulation, 2022)</a:t>
            </a:r>
            <a:endParaRPr lang="en-US" sz="1800" dirty="0"/>
          </a:p>
          <a:p>
            <a:endParaRPr lang="en-JO" sz="1800" dirty="0"/>
          </a:p>
          <a:p>
            <a:endParaRPr lang="en-JO" sz="2000" b="1" dirty="0"/>
          </a:p>
          <a:p>
            <a:r>
              <a:rPr lang="en-US" sz="2000" b="1" dirty="0"/>
              <a:t>Examples of some algorithms used to solve problems:</a:t>
            </a:r>
          </a:p>
          <a:p>
            <a:r>
              <a:rPr lang="en-US" sz="1800" dirty="0"/>
              <a:t>Monte Carlo Simulation</a:t>
            </a:r>
            <a:r>
              <a:rPr lang="en-US" sz="1200" dirty="0"/>
              <a:t> (Academic, 2021) (Simulation, 2022)</a:t>
            </a:r>
            <a:endParaRPr lang="en-US" sz="1800" dirty="0"/>
          </a:p>
          <a:p>
            <a:pPr marL="0" indent="0">
              <a:buNone/>
            </a:pPr>
            <a:endParaRPr lang="en-JO" sz="2000" b="1" dirty="0"/>
          </a:p>
          <a:p>
            <a:r>
              <a:rPr lang="en-US" sz="2000" b="1" dirty="0"/>
              <a:t>A</a:t>
            </a:r>
            <a:r>
              <a:rPr lang="en-JO" sz="2000" b="1" dirty="0"/>
              <a:t>pplications:</a:t>
            </a:r>
          </a:p>
          <a:p>
            <a:r>
              <a:rPr lang="en-US" sz="1800" dirty="0"/>
              <a:t>Healthcare: Simulate patient arrival rates, treatment times, and resource availability to optimize staffing and minimize wait times.</a:t>
            </a:r>
          </a:p>
          <a:p>
            <a:r>
              <a:rPr lang="en-US" sz="1800" dirty="0"/>
              <a:t>Marketing: Simulate customer behavior to identify best promotional strategy</a:t>
            </a:r>
          </a:p>
          <a:p>
            <a:r>
              <a:rPr lang="en-US" sz="1200" dirty="0"/>
              <a:t>(Academic, 2021) (Simulation, 2022)</a:t>
            </a:r>
            <a:endParaRPr lang="en-US" sz="1800" dirty="0"/>
          </a:p>
          <a:p>
            <a:r>
              <a:rPr lang="en-US" sz="1800" b="1" dirty="0"/>
              <a:t>Tools might be used to help the model to solve:</a:t>
            </a:r>
            <a:endParaRPr lang="en-US" sz="1800" dirty="0"/>
          </a:p>
          <a:p>
            <a:r>
              <a:rPr lang="en-US" sz="1800" dirty="0" err="1"/>
              <a:t>AnyLogic</a:t>
            </a:r>
            <a:r>
              <a:rPr lang="en-US" sz="1800" dirty="0"/>
              <a:t>, Arena Simulation Software</a:t>
            </a:r>
            <a:r>
              <a:rPr lang="en-US" sz="1200" dirty="0"/>
              <a:t> (Academic, 2021) (Simulation, 2022)</a:t>
            </a:r>
            <a:endParaRPr lang="en-JO" sz="1800" dirty="0"/>
          </a:p>
        </p:txBody>
      </p:sp>
    </p:spTree>
    <p:extLst>
      <p:ext uri="{BB962C8B-B14F-4D97-AF65-F5344CB8AC3E}">
        <p14:creationId xmlns:p14="http://schemas.microsoft.com/office/powerpoint/2010/main" val="399510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D96E-C2B6-C46B-70A5-F4A861053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Prescriptive Analytics Techniques </a:t>
            </a:r>
            <a:endParaRPr lang="en-J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D7DC0-EB07-BB3E-9A08-A97B9FE92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i="0" dirty="0">
                <a:effectLst/>
              </a:rPr>
              <a:t>Decision Analysis:</a:t>
            </a:r>
          </a:p>
          <a:p>
            <a:endParaRPr lang="en-US" sz="2000" b="1" i="0" dirty="0">
              <a:effectLst/>
            </a:endParaRPr>
          </a:p>
          <a:p>
            <a:r>
              <a:rPr lang="en-US" sz="2000" b="1" dirty="0"/>
              <a:t>What is the </a:t>
            </a:r>
            <a:r>
              <a:rPr lang="en-US" sz="2000" b="1" i="0" dirty="0">
                <a:effectLst/>
              </a:rPr>
              <a:t>Decision Analysis technique?</a:t>
            </a:r>
            <a:endParaRPr lang="en-US" sz="2000" b="1" dirty="0"/>
          </a:p>
          <a:p>
            <a:r>
              <a:rPr lang="en-US" sz="2000" dirty="0"/>
              <a:t>Decision Analysis systematically evaluates different decisions to select the best choice.</a:t>
            </a:r>
          </a:p>
          <a:p>
            <a:r>
              <a:rPr lang="en-US" sz="1400" dirty="0"/>
              <a:t>(Decision Analysis, 2022) (</a:t>
            </a:r>
            <a:r>
              <a:rPr lang="en-US" sz="1400" dirty="0" err="1"/>
              <a:t>patric</a:t>
            </a:r>
            <a:r>
              <a:rPr lang="en-US" sz="1400" dirty="0"/>
              <a:t>, 2019)</a:t>
            </a:r>
            <a:endParaRPr lang="en-US" sz="2000" dirty="0"/>
          </a:p>
          <a:p>
            <a:endParaRPr lang="en-US" sz="2000" b="1" i="0" dirty="0">
              <a:effectLst/>
            </a:endParaRPr>
          </a:p>
          <a:p>
            <a:endParaRPr lang="en-US" sz="2000" b="1" i="0" dirty="0">
              <a:effectLst/>
            </a:endParaRPr>
          </a:p>
          <a:p>
            <a:endParaRPr lang="en-JO" sz="2000" dirty="0"/>
          </a:p>
        </p:txBody>
      </p:sp>
    </p:spTree>
    <p:extLst>
      <p:ext uri="{BB962C8B-B14F-4D97-AF65-F5344CB8AC3E}">
        <p14:creationId xmlns:p14="http://schemas.microsoft.com/office/powerpoint/2010/main" val="3225273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2807D-897C-4B88-68F3-70FA86FC8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7990"/>
            <a:ext cx="10515600" cy="5808973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2000" b="1" dirty="0"/>
              <a:t>H</a:t>
            </a:r>
            <a:r>
              <a:rPr lang="en-JO" sz="2000" b="1" dirty="0"/>
              <a:t>ow it works:</a:t>
            </a:r>
            <a:endParaRPr lang="en-US" sz="1800" dirty="0"/>
          </a:p>
          <a:p>
            <a:r>
              <a:rPr lang="en-US" sz="1800" dirty="0"/>
              <a:t>Utilizes decision trees, payoff tables, and utility functions to quantify the impact of various decision options.</a:t>
            </a:r>
          </a:p>
          <a:p>
            <a:r>
              <a:rPr lang="en-US" sz="1200" dirty="0"/>
              <a:t>(Decision Analysis, 2022) (</a:t>
            </a:r>
            <a:r>
              <a:rPr lang="en-US" sz="1200" dirty="0" err="1"/>
              <a:t>patric</a:t>
            </a:r>
            <a:r>
              <a:rPr lang="en-US" sz="1200" dirty="0"/>
              <a:t>, 2019)</a:t>
            </a:r>
            <a:endParaRPr lang="en-US" sz="1800" dirty="0"/>
          </a:p>
          <a:p>
            <a:r>
              <a:rPr lang="en-US" sz="1800" b="1" dirty="0"/>
              <a:t>Examples of some algorithms used to solve problems:</a:t>
            </a:r>
          </a:p>
          <a:p>
            <a:r>
              <a:rPr lang="en-US" sz="1800" dirty="0"/>
              <a:t>Decision Trees</a:t>
            </a:r>
          </a:p>
          <a:p>
            <a:r>
              <a:rPr lang="en-US" sz="1200" dirty="0"/>
              <a:t>(Decision Analysis, 2022) (</a:t>
            </a:r>
            <a:r>
              <a:rPr lang="en-US" sz="1200" dirty="0" err="1"/>
              <a:t>patric</a:t>
            </a:r>
            <a:r>
              <a:rPr lang="en-US" sz="1200" dirty="0"/>
              <a:t>, 2019)</a:t>
            </a:r>
            <a:endParaRPr lang="en-US" sz="1800" dirty="0"/>
          </a:p>
          <a:p>
            <a:r>
              <a:rPr lang="en-US" sz="1800" b="1" dirty="0"/>
              <a:t>A</a:t>
            </a:r>
            <a:r>
              <a:rPr lang="en-JO" sz="1800" b="1" dirty="0"/>
              <a:t>pplications:</a:t>
            </a:r>
            <a:endParaRPr lang="en-US" sz="1800" dirty="0"/>
          </a:p>
          <a:p>
            <a:r>
              <a:rPr lang="en-US" sz="1800" dirty="0"/>
              <a:t>Strategic Planning: Selecting the best market for expansion</a:t>
            </a:r>
          </a:p>
          <a:p>
            <a:r>
              <a:rPr lang="en-US" sz="1800" dirty="0"/>
              <a:t>Policy Making: Evaluating the impacts of different policy options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200" dirty="0"/>
              <a:t>(Decision Analysis, 2022) (</a:t>
            </a:r>
            <a:r>
              <a:rPr lang="en-US" sz="1200" dirty="0" err="1"/>
              <a:t>patric</a:t>
            </a:r>
            <a:r>
              <a:rPr lang="en-US" sz="1200" dirty="0"/>
              <a:t>, 2019)</a:t>
            </a:r>
            <a:endParaRPr lang="en-US" sz="1800" dirty="0"/>
          </a:p>
          <a:p>
            <a:r>
              <a:rPr lang="en-US" sz="1800" b="1" dirty="0"/>
              <a:t>Tools might be used to help the model to solve:</a:t>
            </a:r>
            <a:endParaRPr lang="en-US" sz="1800" dirty="0"/>
          </a:p>
          <a:p>
            <a:r>
              <a:rPr lang="en-US" sz="1800" dirty="0" err="1"/>
              <a:t>DecisionTools</a:t>
            </a:r>
            <a:r>
              <a:rPr lang="en-US" sz="1800" dirty="0"/>
              <a:t> Suite, Microsoft Excel's Decision Tree Add-ins</a:t>
            </a:r>
          </a:p>
          <a:p>
            <a:pPr marL="0" indent="0">
              <a:buNone/>
            </a:pPr>
            <a:br>
              <a:rPr lang="en-US" sz="1800" dirty="0"/>
            </a:br>
            <a:r>
              <a:rPr lang="en-US" sz="1200" dirty="0"/>
              <a:t>(Decision Analysis, 2022) (</a:t>
            </a:r>
            <a:r>
              <a:rPr lang="en-US" sz="1200" dirty="0" err="1"/>
              <a:t>patric</a:t>
            </a:r>
            <a:r>
              <a:rPr lang="en-US" sz="1200" dirty="0"/>
              <a:t>, 2019)</a:t>
            </a:r>
            <a:endParaRPr lang="en-JO" sz="1800" dirty="0"/>
          </a:p>
        </p:txBody>
      </p:sp>
    </p:spTree>
    <p:extLst>
      <p:ext uri="{BB962C8B-B14F-4D97-AF65-F5344CB8AC3E}">
        <p14:creationId xmlns:p14="http://schemas.microsoft.com/office/powerpoint/2010/main" val="2125624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405499-3BE7-8DA0-517A-DB72043B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 Function Code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C69B17-8E7D-E745-825F-136DE822C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4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D1A90-15BA-EC02-FC35-EAEF6246F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 Function Code (Your Work) 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459AB1E-F12C-3EAD-8573-CC669EBBE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446" y="1396588"/>
            <a:ext cx="8085211" cy="525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87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34BDA-51FD-F6B7-BB2B-8578A076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and Explanation</a:t>
            </a:r>
            <a:endParaRPr lang="en-J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FAEB8-79D1-592B-7059-B8098F26A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234" y="1690688"/>
            <a:ext cx="10515600" cy="5110434"/>
          </a:xfrm>
        </p:spPr>
        <p:txBody>
          <a:bodyPr>
            <a:normAutofit/>
          </a:bodyPr>
          <a:lstStyle/>
          <a:p>
            <a:r>
              <a:rPr lang="en-JO" sz="1800" b="1" dirty="0"/>
              <a:t>GA: </a:t>
            </a:r>
          </a:p>
          <a:p>
            <a:r>
              <a:rPr lang="en-US" sz="1800" b="0" i="0" dirty="0">
                <a:effectLst/>
              </a:rPr>
              <a:t>Best solution is [0.3199059045865893, 0.668997243828676, 0.0009042492845308114]</a:t>
            </a:r>
          </a:p>
          <a:p>
            <a:r>
              <a:rPr lang="en-US" sz="1800" dirty="0"/>
              <a:t>fitness 0.004521246422654057</a:t>
            </a:r>
          </a:p>
          <a:p>
            <a:r>
              <a:rPr lang="en-US" sz="1800" dirty="0"/>
              <a:t>run 10</a:t>
            </a:r>
          </a:p>
          <a:p>
            <a:r>
              <a:rPr lang="en-US" sz="1800" dirty="0"/>
              <a:t>generation 93</a:t>
            </a:r>
          </a:p>
          <a:p>
            <a:endParaRPr lang="en-US" sz="1800" dirty="0"/>
          </a:p>
          <a:p>
            <a:r>
              <a:rPr lang="en-US" sz="1800" dirty="0"/>
              <a:t>PSO:</a:t>
            </a:r>
          </a:p>
          <a:p>
            <a:r>
              <a:rPr lang="en-US" sz="1800" dirty="0"/>
              <a:t>Best solution is [0.3696740251976166, 0.4299038744018192, 0]</a:t>
            </a:r>
          </a:p>
          <a:p>
            <a:r>
              <a:rPr lang="en-US" sz="1800" dirty="0"/>
              <a:t>fitness 0.0</a:t>
            </a:r>
          </a:p>
          <a:p>
            <a:r>
              <a:rPr lang="en-US" sz="1800" dirty="0"/>
              <a:t>run 1</a:t>
            </a:r>
          </a:p>
          <a:p>
            <a:r>
              <a:rPr lang="en-US" sz="1800" dirty="0"/>
              <a:t>iteration 2</a:t>
            </a:r>
          </a:p>
          <a:p>
            <a:endParaRPr lang="en-JO" sz="1800" dirty="0"/>
          </a:p>
          <a:p>
            <a:r>
              <a:rPr lang="en-US" sz="1800" dirty="0"/>
              <a:t>T</a:t>
            </a:r>
            <a:r>
              <a:rPr lang="en-JO" sz="1800" dirty="0"/>
              <a:t>he PSO is better that GA because the fitness value is lower than the fitness value of the GA</a:t>
            </a:r>
          </a:p>
        </p:txBody>
      </p:sp>
    </p:spTree>
    <p:extLst>
      <p:ext uri="{BB962C8B-B14F-4D97-AF65-F5344CB8AC3E}">
        <p14:creationId xmlns:p14="http://schemas.microsoft.com/office/powerpoint/2010/main" val="67608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A3E3B-BAC2-C788-6AA9-F9A11482B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385"/>
            <a:ext cx="6857796" cy="1708242"/>
          </a:xfrm>
        </p:spPr>
        <p:txBody>
          <a:bodyPr anchor="ctr">
            <a:normAutofit/>
          </a:bodyPr>
          <a:lstStyle/>
          <a:p>
            <a:r>
              <a:rPr lang="en-GB" sz="4000" dirty="0"/>
              <a:t>Predictive Techniques Used </a:t>
            </a:r>
            <a:endParaRPr lang="en-JO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8CCF8-E5EA-8037-1E24-F8B4A5B91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83" y="1559796"/>
            <a:ext cx="6700632" cy="529820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JO" sz="1600" b="1" dirty="0"/>
              <a:t>Feature selection used:</a:t>
            </a:r>
          </a:p>
          <a:p>
            <a:pPr marL="0" indent="0">
              <a:buNone/>
            </a:pPr>
            <a:r>
              <a:rPr lang="en-JO" sz="1600" b="1" dirty="0"/>
              <a:t>1- Select-K-best:</a:t>
            </a:r>
          </a:p>
          <a:p>
            <a:pPr marL="0" indent="0">
              <a:buNone/>
            </a:pPr>
            <a:endParaRPr lang="en-JO" sz="1600" b="1" dirty="0"/>
          </a:p>
          <a:p>
            <a:pPr marL="0" indent="0">
              <a:buNone/>
            </a:pPr>
            <a:r>
              <a:rPr lang="en-US" sz="1600" b="1" dirty="0"/>
              <a:t>T</a:t>
            </a:r>
            <a:r>
              <a:rPr lang="en-JO" sz="1600" b="1" dirty="0"/>
              <a:t>he need for this technique:</a:t>
            </a:r>
          </a:p>
          <a:p>
            <a:pPr marL="0" indent="0">
              <a:buNone/>
            </a:pPr>
            <a:r>
              <a:rPr lang="en-US" sz="1600" dirty="0"/>
              <a:t>chooses the top K features according to each individual's statistical value.</a:t>
            </a:r>
          </a:p>
          <a:p>
            <a:pPr marL="0" indent="0">
              <a:buNone/>
            </a:pPr>
            <a:endParaRPr lang="en-JO" sz="1600" dirty="0"/>
          </a:p>
          <a:p>
            <a:pPr marL="0" indent="0">
              <a:buNone/>
            </a:pPr>
            <a:endParaRPr lang="en-JO" sz="1600" dirty="0"/>
          </a:p>
          <a:p>
            <a:pPr marL="0" indent="0">
              <a:buNone/>
            </a:pPr>
            <a:r>
              <a:rPr lang="en-US" sz="1600" b="1" dirty="0"/>
              <a:t>H</a:t>
            </a:r>
            <a:r>
              <a:rPr lang="en-JO" sz="1600" b="1" dirty="0"/>
              <a:t>ow it works:</a:t>
            </a:r>
          </a:p>
          <a:p>
            <a:pPr marL="0" indent="0">
              <a:buNone/>
            </a:pPr>
            <a:r>
              <a:rPr lang="en-US" sz="1600" dirty="0"/>
              <a:t>Every feature is assessed separately</a:t>
            </a:r>
          </a:p>
          <a:p>
            <a:pPr marL="0" indent="0">
              <a:buNone/>
            </a:pPr>
            <a:r>
              <a:rPr lang="en-US" sz="1600" dirty="0"/>
              <a:t>using a statistical test (calculate the score) scoring function (</a:t>
            </a:r>
            <a:r>
              <a:rPr lang="en-US" sz="1600" dirty="0" err="1"/>
              <a:t>f_regrssion</a:t>
            </a:r>
            <a:r>
              <a:rPr lang="en-US" sz="1600" dirty="0"/>
              <a:t>)  </a:t>
            </a:r>
          </a:p>
          <a:p>
            <a:pPr marL="0" indent="0">
              <a:buNone/>
            </a:pPr>
            <a:r>
              <a:rPr lang="en-US" sz="1600" dirty="0"/>
              <a:t>to see how it relates to the target variable.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The top K features with the highest test scores are chosen </a:t>
            </a:r>
          </a:p>
          <a:p>
            <a:pPr marL="0" indent="0">
              <a:buNone/>
            </a:pPr>
            <a:r>
              <a:rPr lang="en-US" sz="1600" dirty="0"/>
              <a:t>after features are rated according to their test results.</a:t>
            </a:r>
          </a:p>
          <a:p>
            <a:pPr marL="0" indent="0">
              <a:buNone/>
            </a:pPr>
            <a:r>
              <a:rPr lang="en-US" sz="1100" dirty="0"/>
              <a:t>(</a:t>
            </a:r>
            <a:r>
              <a:rPr lang="en-US" sz="1100" dirty="0" err="1"/>
              <a:t>Selectkbest</a:t>
            </a:r>
            <a:r>
              <a:rPr lang="en-US" sz="1100" dirty="0"/>
              <a:t>, 2014)</a:t>
            </a:r>
            <a:endParaRPr lang="en-US" sz="1600" dirty="0"/>
          </a:p>
          <a:p>
            <a:pPr marL="0" indent="0">
              <a:buNone/>
            </a:pPr>
            <a:endParaRPr lang="en-JO" sz="1600" dirty="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81351FF8-A722-6EB0-270A-00D94DBA5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0" r="39364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1922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B52D-465B-0ABA-B8C6-968D98DF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36760"/>
            <a:ext cx="10515600" cy="1325563"/>
          </a:xfrm>
        </p:spPr>
        <p:txBody>
          <a:bodyPr/>
          <a:lstStyle/>
          <a:p>
            <a:r>
              <a:rPr lang="en-GB" dirty="0"/>
              <a:t>Results and Explanation threshold: </a:t>
            </a:r>
            <a:endParaRPr lang="en-JO" dirty="0"/>
          </a:p>
        </p:txBody>
      </p:sp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D96989C1-FB4A-4A6F-14AA-4B96212C9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384" y="949212"/>
            <a:ext cx="6559782" cy="49595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26EFEE-C777-0CF2-AF3A-4031AB455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7" y="6027321"/>
            <a:ext cx="11999005" cy="79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54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82A7E-26FE-91B7-6F45-01EF180B1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and Explanation threshold: </a:t>
            </a:r>
          </a:p>
        </p:txBody>
      </p:sp>
      <p:pic>
        <p:nvPicPr>
          <p:cNvPr id="4" name="Content Placeholder 3" descr="A graph with a red line&#10;&#10;Description automatically generated">
            <a:extLst>
              <a:ext uri="{FF2B5EF4-FFF2-40B4-BE49-F238E27FC236}">
                <a16:creationId xmlns:a16="http://schemas.microsoft.com/office/drawing/2014/main" id="{6A865C33-E789-26A2-A992-2A38A4ED2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899989"/>
            <a:ext cx="7225748" cy="505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5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D25D4-4EFB-909D-6009-ADA73D182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+mj-lt"/>
                <a:cs typeface="+mj-cs"/>
              </a:rPr>
              <a:t>Results and Explanation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153B2-C8A8-ABB3-1303-C63AD82A2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48" y="3449065"/>
            <a:ext cx="5131088" cy="146235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C342D31-619C-D13D-E91E-272F42A08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841005"/>
            <a:ext cx="5131087" cy="2751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C78840-3227-0C04-AC57-FB7E3F2CB19B}"/>
              </a:ext>
            </a:extLst>
          </p:cNvPr>
          <p:cNvSpPr txBox="1"/>
          <p:nvPr/>
        </p:nvSpPr>
        <p:spPr>
          <a:xfrm>
            <a:off x="403211" y="5468985"/>
            <a:ext cx="11550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r>
              <a:rPr lang="en-JO" dirty="0"/>
              <a:t>ne of the reasons to choose this value as a threshold :</a:t>
            </a:r>
          </a:p>
          <a:p>
            <a:r>
              <a:rPr lang="en-US" dirty="0"/>
              <a:t>Because it has the biggest isolation and gave me the highest result percentage so I can specify and be more critical to locate the possibility of having attack   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490075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64B16-BCD9-9AD3-B7E2-992B0271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latin typeface="+mj-lt"/>
                <a:cs typeface="+mj-cs"/>
              </a:rPr>
              <a:t>Visualization and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76732-00E0-400B-11A2-F090FC30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+mn-lt"/>
                <a:cs typeface="+mn-cs"/>
              </a:rPr>
              <a:t>As we can see that the PSO is better than the GA 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3153AF87-93C2-3F0D-4760-630D6A3F4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020850"/>
            <a:ext cx="5614416" cy="2849315"/>
          </a:xfrm>
          <a:prstGeom prst="rect">
            <a:avLst/>
          </a:prstGeom>
        </p:spPr>
      </p:pic>
      <p:pic>
        <p:nvPicPr>
          <p:cNvPr id="6" name="Picture 5" descr="A diagram of a blue square&#10;&#10;Description automatically generated">
            <a:extLst>
              <a:ext uri="{FF2B5EF4-FFF2-40B4-BE49-F238E27FC236}">
                <a16:creationId xmlns:a16="http://schemas.microsoft.com/office/drawing/2014/main" id="{CDD84474-D01E-BD3E-B755-3220D7CB7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3140156"/>
            <a:ext cx="5614416" cy="261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93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46A5-619F-917F-4356-95C4FDBC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210"/>
            <a:ext cx="10515600" cy="72053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13D81-D986-8BC8-24E3-C2E5B6590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878"/>
            <a:ext cx="10515600" cy="5687122"/>
          </a:xfrm>
        </p:spPr>
        <p:txBody>
          <a:bodyPr>
            <a:normAutofit/>
          </a:bodyPr>
          <a:lstStyle/>
          <a:p>
            <a:r>
              <a:rPr lang="en-US" sz="1200" dirty="0" err="1">
                <a:effectLst/>
              </a:rPr>
              <a:t>Selectkbest</a:t>
            </a:r>
            <a:r>
              <a:rPr lang="en-US" sz="1200" dirty="0">
                <a:effectLst/>
              </a:rPr>
              <a:t>, S. (2014) </a:t>
            </a:r>
            <a:r>
              <a:rPr lang="en-US" sz="1200" i="1" dirty="0" err="1">
                <a:effectLst/>
              </a:rPr>
              <a:t>Sklearn.feature_selection.Selectkbest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scikit</a:t>
            </a:r>
            <a:r>
              <a:rPr lang="en-US" sz="1200" dirty="0">
                <a:effectLst/>
              </a:rPr>
              <a:t>. Available at: https://scikit-</a:t>
            </a:r>
            <a:r>
              <a:rPr lang="en-US" sz="1200" dirty="0" err="1">
                <a:effectLst/>
              </a:rPr>
              <a:t>learn.org</a:t>
            </a:r>
            <a:r>
              <a:rPr lang="en-US" sz="1200" dirty="0">
                <a:effectLst/>
              </a:rPr>
              <a:t>/stable/modules/generated/</a:t>
            </a:r>
            <a:r>
              <a:rPr lang="en-US" sz="1200" dirty="0" err="1">
                <a:effectLst/>
              </a:rPr>
              <a:t>sklearn.feature_selection.SelectKBest.html</a:t>
            </a:r>
            <a:r>
              <a:rPr lang="en-US" sz="1200" dirty="0">
                <a:effectLst/>
              </a:rPr>
              <a:t> (Accessed: 05 September 2023). </a:t>
            </a:r>
          </a:p>
          <a:p>
            <a:endParaRPr lang="en-US" sz="1200" dirty="0">
              <a:effectLst/>
            </a:endParaRPr>
          </a:p>
          <a:p>
            <a:r>
              <a:rPr lang="en-US" sz="1200" dirty="0" err="1">
                <a:effectLst/>
              </a:rPr>
              <a:t>Malato</a:t>
            </a:r>
            <a:r>
              <a:rPr lang="en-US" sz="1200" dirty="0">
                <a:effectLst/>
              </a:rPr>
              <a:t>, G. (2023) </a:t>
            </a:r>
            <a:r>
              <a:rPr lang="en-US" sz="1200" i="1" dirty="0">
                <a:effectLst/>
              </a:rPr>
              <a:t>A practical introduction to sequential feature selection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Your Data Teacher</a:t>
            </a:r>
            <a:r>
              <a:rPr lang="en-US" sz="1200" dirty="0">
                <a:effectLst/>
              </a:rPr>
              <a:t>. Available at: https://</a:t>
            </a:r>
            <a:r>
              <a:rPr lang="en-US" sz="1200" dirty="0" err="1">
                <a:effectLst/>
              </a:rPr>
              <a:t>www.yourdatateacher.com</a:t>
            </a:r>
            <a:r>
              <a:rPr lang="en-US" sz="1200" dirty="0">
                <a:effectLst/>
              </a:rPr>
              <a:t>/2023/02/15/a-practical-introduction-to-sequential-feature-selection/ (Accessed: 05 September 2023). </a:t>
            </a:r>
          </a:p>
          <a:p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Mali, K. (2023) </a:t>
            </a:r>
            <a:r>
              <a:rPr lang="en-US" sz="1200" i="1" dirty="0">
                <a:effectLst/>
              </a:rPr>
              <a:t>Everything you need to know about linear regression!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Analytics Vidhya</a:t>
            </a:r>
            <a:r>
              <a:rPr lang="en-US" sz="1200" dirty="0">
                <a:effectLst/>
              </a:rPr>
              <a:t>. Available at: https://</a:t>
            </a:r>
            <a:r>
              <a:rPr lang="en-US" sz="1200" dirty="0" err="1">
                <a:effectLst/>
              </a:rPr>
              <a:t>www.analyticsvidhya.com</a:t>
            </a:r>
            <a:r>
              <a:rPr lang="en-US" sz="1200" dirty="0">
                <a:effectLst/>
              </a:rPr>
              <a:t>/blog/2021/10/everything-you-need-to-know-about-linear-regression/ (Accessed: 05 September 2023). </a:t>
            </a:r>
          </a:p>
          <a:p>
            <a:endParaRPr lang="en-US" sz="1200" dirty="0">
              <a:effectLst/>
            </a:endParaRPr>
          </a:p>
          <a:p>
            <a:r>
              <a:rPr lang="en-GB" sz="1200" dirty="0"/>
              <a:t>Beheshti, N. (2022) Random Forest regression, Medium. Available at: https://</a:t>
            </a:r>
            <a:r>
              <a:rPr lang="en-GB" sz="1200" dirty="0" err="1"/>
              <a:t>towardsdatascience.com</a:t>
            </a:r>
            <a:r>
              <a:rPr lang="en-GB" sz="1200" dirty="0"/>
              <a:t>/random-forest-regression-5f605132d19d (Accessed: 05 September 2023). </a:t>
            </a:r>
          </a:p>
          <a:p>
            <a:endParaRPr lang="en-GB" sz="1200" dirty="0"/>
          </a:p>
          <a:p>
            <a:r>
              <a:rPr lang="en-GB" sz="1200" dirty="0"/>
              <a:t>Stan (2021) </a:t>
            </a:r>
            <a:r>
              <a:rPr lang="en-GB" sz="1200" dirty="0" err="1"/>
              <a:t>Decision_tree_regressor_deepdive</a:t>
            </a:r>
            <a:r>
              <a:rPr lang="en-GB" sz="1200" dirty="0"/>
              <a:t>, Medium. Available at: https://</a:t>
            </a:r>
            <a:r>
              <a:rPr lang="en-GB" sz="1200" dirty="0" err="1"/>
              <a:t>medium.com</a:t>
            </a:r>
            <a:r>
              <a:rPr lang="en-GB" sz="1200" dirty="0"/>
              <a:t>/@</a:t>
            </a:r>
            <a:r>
              <a:rPr lang="en-GB" sz="1200" dirty="0" err="1"/>
              <a:t>Stan_DS</a:t>
            </a:r>
            <a:r>
              <a:rPr lang="en-GB" sz="1200" dirty="0"/>
              <a:t>/decision-tree-regressor-deepdive-875b5fd58813 (Accessed: 05 September 2023). </a:t>
            </a:r>
          </a:p>
          <a:p>
            <a:endParaRPr lang="en-GB" sz="1200" dirty="0"/>
          </a:p>
          <a:p>
            <a:r>
              <a:rPr lang="en-GB" sz="1200" dirty="0" err="1"/>
              <a:t>sam</a:t>
            </a:r>
            <a:r>
              <a:rPr lang="en-GB" sz="1200" dirty="0"/>
              <a:t>, </a:t>
            </a:r>
            <a:r>
              <a:rPr lang="en-GB" sz="1200" dirty="0" err="1"/>
              <a:t>sam</a:t>
            </a:r>
            <a:r>
              <a:rPr lang="en-GB" sz="1200" dirty="0"/>
              <a:t> (2017) Optimization techniques - </a:t>
            </a:r>
            <a:r>
              <a:rPr lang="en-GB" sz="1200" dirty="0" err="1"/>
              <a:t>sam</a:t>
            </a:r>
            <a:r>
              <a:rPr lang="en-GB" sz="1200" dirty="0"/>
              <a:t> Houston State University, Houston State. Available at: https://</a:t>
            </a:r>
            <a:r>
              <a:rPr lang="en-GB" sz="1200" dirty="0" err="1"/>
              <a:t>www.shsu.edu</a:t>
            </a:r>
            <a:r>
              <a:rPr lang="en-GB" sz="1200" dirty="0"/>
              <a:t>/~</a:t>
            </a:r>
            <a:r>
              <a:rPr lang="en-GB" sz="1200" dirty="0" err="1"/>
              <a:t>eco_dgf</a:t>
            </a:r>
            <a:r>
              <a:rPr lang="en-GB" sz="1200" dirty="0"/>
              <a:t>/</a:t>
            </a:r>
            <a:r>
              <a:rPr lang="en-GB" sz="1200" dirty="0" err="1"/>
              <a:t>web_chapter_a.pdf</a:t>
            </a:r>
            <a:r>
              <a:rPr lang="en-GB" sz="1200" dirty="0"/>
              <a:t> (Accessed: 05 September 2023). </a:t>
            </a:r>
          </a:p>
          <a:p>
            <a:endParaRPr lang="en-GB" sz="1200" dirty="0"/>
          </a:p>
          <a:p>
            <a:r>
              <a:rPr lang="en-GB" sz="1200" dirty="0"/>
              <a:t>Britannica, B. (2023) Optimization, </a:t>
            </a:r>
            <a:r>
              <a:rPr lang="en-GB" sz="1200" dirty="0" err="1"/>
              <a:t>Encyclopædia</a:t>
            </a:r>
            <a:r>
              <a:rPr lang="en-GB" sz="1200" dirty="0"/>
              <a:t> Britannica. Available at: https://</a:t>
            </a:r>
            <a:r>
              <a:rPr lang="en-GB" sz="1200" dirty="0" err="1"/>
              <a:t>www.britannica.com</a:t>
            </a:r>
            <a:r>
              <a:rPr lang="en-GB" sz="1200" dirty="0"/>
              <a:t>/science/optimization (Accessed: 05 September 2023). </a:t>
            </a:r>
          </a:p>
          <a:p>
            <a:endParaRPr lang="en-GB" sz="1200" dirty="0"/>
          </a:p>
          <a:p>
            <a:r>
              <a:rPr lang="en-GB" sz="1200" dirty="0"/>
              <a:t>Academic, A. (2021) </a:t>
            </a:r>
            <a:r>
              <a:rPr lang="en-GB" sz="1200" dirty="0" err="1"/>
              <a:t>Academic.oup.com</a:t>
            </a:r>
            <a:r>
              <a:rPr lang="en-GB" sz="1200" dirty="0"/>
              <a:t>. Available at: https://</a:t>
            </a:r>
            <a:r>
              <a:rPr lang="en-GB" sz="1200" dirty="0" err="1"/>
              <a:t>academic.oup.com</a:t>
            </a:r>
            <a:r>
              <a:rPr lang="en-GB" sz="1200" dirty="0"/>
              <a:t>/bioinformatics/article/35/20/4072/5418953 (Accessed: 05 September 2023). </a:t>
            </a:r>
          </a:p>
          <a:p>
            <a:endParaRPr lang="en-GB" sz="1200" dirty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092185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BD384-CE98-D985-B26D-41B1CE57B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722"/>
            <a:ext cx="10515600" cy="5976241"/>
          </a:xfrm>
        </p:spPr>
        <p:txBody>
          <a:bodyPr>
            <a:normAutofit/>
          </a:bodyPr>
          <a:lstStyle/>
          <a:p>
            <a:r>
              <a:rPr lang="en-US" sz="1200" dirty="0">
                <a:effectLst/>
              </a:rPr>
              <a:t>Simulation, </a:t>
            </a:r>
            <a:r>
              <a:rPr lang="en-US" sz="1200" dirty="0" err="1">
                <a:effectLst/>
              </a:rPr>
              <a:t>vSimulation</a:t>
            </a:r>
            <a:r>
              <a:rPr lang="en-US" sz="1200" dirty="0">
                <a:effectLst/>
              </a:rPr>
              <a:t> (2022) </a:t>
            </a:r>
            <a:r>
              <a:rPr lang="en-US" sz="1200" i="1" dirty="0">
                <a:effectLst/>
              </a:rPr>
              <a:t>Simulation technique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Simulation Technique - an overview | ScienceDirect Topics</a:t>
            </a:r>
            <a:r>
              <a:rPr lang="en-US" sz="1200" dirty="0">
                <a:effectLst/>
              </a:rPr>
              <a:t>. Available at: https://</a:t>
            </a:r>
            <a:r>
              <a:rPr lang="en-US" sz="1200" dirty="0" err="1">
                <a:effectLst/>
              </a:rPr>
              <a:t>www.sciencedirect.com</a:t>
            </a:r>
            <a:r>
              <a:rPr lang="en-US" sz="1200" dirty="0">
                <a:effectLst/>
              </a:rPr>
              <a:t>/topics/engineering/simulation-technique#:~:text=Simulation%20techniques%20consist%20in%20sampling,respect%20to%20the%20simulation%20budget. (Accessed: 05 September 2023).</a:t>
            </a:r>
          </a:p>
          <a:p>
            <a:r>
              <a:rPr lang="en-US" sz="1200" dirty="0"/>
              <a:t>\</a:t>
            </a:r>
          </a:p>
          <a:p>
            <a:endParaRPr lang="en-US" sz="1200" dirty="0">
              <a:effectLst/>
            </a:endParaRPr>
          </a:p>
          <a:p>
            <a:r>
              <a:rPr lang="en-US" sz="1000" dirty="0">
                <a:effectLst/>
              </a:rPr>
              <a:t>Decision Analysis, A. (2022) </a:t>
            </a:r>
            <a:r>
              <a:rPr lang="en-US" sz="1000" i="1" dirty="0">
                <a:effectLst/>
              </a:rPr>
              <a:t>Decision analysis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Decision Analysis - an overview | ScienceDirect Topics</a:t>
            </a:r>
            <a:r>
              <a:rPr lang="en-US" sz="1000" dirty="0">
                <a:effectLst/>
              </a:rPr>
              <a:t>. Available at: https://</a:t>
            </a:r>
            <a:r>
              <a:rPr lang="en-US" sz="1000" dirty="0" err="1">
                <a:effectLst/>
              </a:rPr>
              <a:t>www.sciencedirect.com</a:t>
            </a:r>
            <a:r>
              <a:rPr lang="en-US" sz="1000" dirty="0">
                <a:effectLst/>
              </a:rPr>
              <a:t>/topics/earth-and-planetary-sciences/decision-analysis#:~:text=Decision%20analysis%20is%20a%20formalized,means%20of%20these%20outcome%20measures. (Accessed: 05 September 2023). </a:t>
            </a:r>
          </a:p>
          <a:p>
            <a:r>
              <a:rPr lang="en-US" sz="1200" dirty="0">
                <a:effectLst/>
              </a:rPr>
              <a:t> </a:t>
            </a:r>
          </a:p>
          <a:p>
            <a:r>
              <a:rPr lang="en-US" sz="1000" dirty="0" err="1">
                <a:effectLst/>
              </a:rPr>
              <a:t>patric</a:t>
            </a:r>
            <a:r>
              <a:rPr lang="en-US" sz="1000" dirty="0">
                <a:effectLst/>
              </a:rPr>
              <a:t> (2019) </a:t>
            </a:r>
            <a:r>
              <a:rPr lang="en-US" sz="1000" i="1" dirty="0">
                <a:effectLst/>
              </a:rPr>
              <a:t>Decision analysis - definition, tree, explanation, examples</a:t>
            </a:r>
            <a:r>
              <a:rPr lang="en-US" sz="1000" dirty="0">
                <a:effectLst/>
              </a:rPr>
              <a:t>. Available at: https://</a:t>
            </a:r>
            <a:r>
              <a:rPr lang="en-US" sz="1000" dirty="0" err="1">
                <a:effectLst/>
              </a:rPr>
              <a:t>www.wallstreetmojo.com</a:t>
            </a:r>
            <a:r>
              <a:rPr lang="en-US" sz="1000" dirty="0">
                <a:effectLst/>
              </a:rPr>
              <a:t>/decision-analysis/ (Accessed: 05 September 2023). </a:t>
            </a:r>
          </a:p>
          <a:p>
            <a:endParaRPr lang="en-JO" sz="1200" dirty="0"/>
          </a:p>
        </p:txBody>
      </p:sp>
    </p:spTree>
    <p:extLst>
      <p:ext uri="{BB962C8B-B14F-4D97-AF65-F5344CB8AC3E}">
        <p14:creationId xmlns:p14="http://schemas.microsoft.com/office/powerpoint/2010/main" val="3756307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6DA45-9911-BFAF-149A-B3D4F63F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57796" cy="1708242"/>
          </a:xfrm>
        </p:spPr>
        <p:txBody>
          <a:bodyPr anchor="ctr">
            <a:normAutofit/>
          </a:bodyPr>
          <a:lstStyle/>
          <a:p>
            <a:r>
              <a:rPr lang="en-GB" sz="4000" dirty="0"/>
              <a:t>Predictive Techniques Used </a:t>
            </a:r>
            <a:endParaRPr lang="en-JO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2546A-BF7B-4D60-4C6D-8E6E57132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15189"/>
            <a:ext cx="6857796" cy="565369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JO" sz="2000" b="1" dirty="0"/>
              <a:t>Feature selection used:</a:t>
            </a:r>
          </a:p>
          <a:p>
            <a:pPr marL="0" indent="0">
              <a:buNone/>
            </a:pPr>
            <a:r>
              <a:rPr lang="en-JO" sz="1600" b="1" dirty="0"/>
              <a:t>1- </a:t>
            </a:r>
            <a:r>
              <a:rPr lang="en-US" sz="1600" b="1" dirty="0"/>
              <a:t>Sequential Feature Selection</a:t>
            </a:r>
            <a:r>
              <a:rPr lang="en-JO" sz="1600" b="1" dirty="0"/>
              <a:t>:</a:t>
            </a:r>
          </a:p>
          <a:p>
            <a:pPr marL="0" indent="0">
              <a:buNone/>
            </a:pPr>
            <a:endParaRPr lang="en-JO" sz="1600" b="1" dirty="0"/>
          </a:p>
          <a:p>
            <a:pPr marL="0" indent="0">
              <a:buNone/>
            </a:pPr>
            <a:r>
              <a:rPr lang="en-US" sz="1600" b="1" dirty="0"/>
              <a:t>T</a:t>
            </a:r>
            <a:r>
              <a:rPr lang="en-JO" sz="1600" b="1" dirty="0"/>
              <a:t>he need for this technique:</a:t>
            </a:r>
          </a:p>
          <a:p>
            <a:pPr marL="0" indent="0">
              <a:buNone/>
            </a:pPr>
            <a:r>
              <a:rPr lang="en-US" sz="1600" dirty="0"/>
              <a:t>Choose a subset of features by doing iterations including or excluding features according to specified criteria.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JO" sz="1600" dirty="0"/>
          </a:p>
          <a:p>
            <a:pPr marL="0" indent="0">
              <a:buNone/>
            </a:pPr>
            <a:r>
              <a:rPr lang="en-US" sz="1600" b="1" dirty="0"/>
              <a:t>H</a:t>
            </a:r>
            <a:r>
              <a:rPr lang="en-JO" sz="1600" b="1" dirty="0"/>
              <a:t>ow it works:</a:t>
            </a:r>
          </a:p>
          <a:p>
            <a:pPr marL="0" indent="0">
              <a:buNone/>
            </a:pPr>
            <a:r>
              <a:rPr lang="en-US" sz="1600" dirty="0"/>
              <a:t>Start with an empty feature set (forward selection)</a:t>
            </a:r>
          </a:p>
          <a:p>
            <a:pPr marL="0" indent="0">
              <a:buNone/>
            </a:pPr>
            <a:r>
              <a:rPr lang="en-US" sz="1600" dirty="0"/>
              <a:t>Add one feature at a time to the set based on the evaluation criteria (performance)</a:t>
            </a:r>
          </a:p>
          <a:p>
            <a:pPr marL="0" indent="0">
              <a:buNone/>
            </a:pPr>
            <a:r>
              <a:rPr lang="en-US" sz="1600" dirty="0"/>
              <a:t>Using the chosen features, evaluate the model's performance.</a:t>
            </a:r>
          </a:p>
          <a:p>
            <a:pPr marL="0" indent="0">
              <a:buNone/>
            </a:pPr>
            <a:r>
              <a:rPr lang="en-US" sz="1600" dirty="0"/>
              <a:t>Keep track of the feature set with the greatest performance.</a:t>
            </a:r>
          </a:p>
          <a:p>
            <a:pPr marL="0" indent="0">
              <a:buNone/>
            </a:pPr>
            <a:r>
              <a:rPr lang="en-US" sz="1600" dirty="0"/>
              <a:t>Repeat these steps until the needed number of feature are selected </a:t>
            </a:r>
            <a:endParaRPr lang="en-JO" sz="1600" dirty="0"/>
          </a:p>
          <a:p>
            <a:r>
              <a:rPr lang="en-US" sz="1100" dirty="0"/>
              <a:t>(</a:t>
            </a:r>
            <a:r>
              <a:rPr lang="en-US" sz="1100" dirty="0" err="1"/>
              <a:t>Malato</a:t>
            </a:r>
            <a:r>
              <a:rPr lang="en-US" sz="1100" dirty="0"/>
              <a:t>, 2023)</a:t>
            </a:r>
            <a:endParaRPr lang="en-JO" sz="1600" dirty="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2BA7A8C6-2A85-CF7C-660F-200BD0D12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0" r="39364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1072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ECEABF-6D07-4DD0-DC5B-CFCCEC35E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" y="142875"/>
            <a:ext cx="7060947" cy="916265"/>
          </a:xfrm>
        </p:spPr>
        <p:txBody>
          <a:bodyPr anchor="b">
            <a:normAutofit/>
          </a:bodyPr>
          <a:lstStyle/>
          <a:p>
            <a:r>
              <a:rPr lang="en-GB" sz="4000" dirty="0"/>
              <a:t>Predictive Techniques Used </a:t>
            </a:r>
            <a:endParaRPr lang="en-JO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D3DD4-BDCD-5B93-9DAE-37643D1EE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9" y="1202016"/>
            <a:ext cx="6772274" cy="473896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b="1" dirty="0"/>
              <a:t>Regression models used:</a:t>
            </a:r>
          </a:p>
          <a:p>
            <a:pPr marL="0" indent="0">
              <a:buNone/>
            </a:pPr>
            <a:endParaRPr lang="en-US" sz="1700" b="1" dirty="0"/>
          </a:p>
          <a:p>
            <a:pPr marL="0" indent="0">
              <a:buNone/>
            </a:pPr>
            <a:r>
              <a:rPr lang="en-US" sz="1700" b="1" dirty="0"/>
              <a:t>1- Linear regression:</a:t>
            </a:r>
          </a:p>
          <a:p>
            <a:pPr marL="0" indent="0">
              <a:buNone/>
            </a:pPr>
            <a:r>
              <a:rPr lang="en-US" sz="1700" b="1" dirty="0"/>
              <a:t>T</a:t>
            </a:r>
            <a:r>
              <a:rPr lang="en-JO" sz="1700" b="1" dirty="0"/>
              <a:t>he need for this model:</a:t>
            </a:r>
          </a:p>
          <a:p>
            <a:pPr marL="0" indent="0">
              <a:buNone/>
            </a:pPr>
            <a:r>
              <a:rPr lang="en-US" sz="1700" dirty="0"/>
              <a:t>Represents the relationship as a linear equation between the target as the dependent feature and one or more feature as the independent variables.</a:t>
            </a:r>
            <a:r>
              <a:rPr lang="en-US" sz="1200" dirty="0"/>
              <a:t> (Mali, 2023)</a:t>
            </a:r>
            <a:endParaRPr lang="en-US" sz="1700" dirty="0"/>
          </a:p>
          <a:p>
            <a:pPr marL="0" indent="0">
              <a:buNone/>
            </a:pPr>
            <a:endParaRPr lang="en-JO" sz="1700" b="1" dirty="0"/>
          </a:p>
          <a:p>
            <a:pPr marL="0" indent="0">
              <a:buNone/>
            </a:pPr>
            <a:r>
              <a:rPr lang="en-US" sz="1700" b="1" dirty="0"/>
              <a:t>H</a:t>
            </a:r>
            <a:r>
              <a:rPr lang="en-JO" sz="1700" b="1" dirty="0"/>
              <a:t>ow it works:</a:t>
            </a:r>
          </a:p>
          <a:p>
            <a:pPr marL="0" indent="0">
              <a:buNone/>
            </a:pPr>
            <a:r>
              <a:rPr lang="en-US" sz="1700" dirty="0"/>
              <a:t>LR tries to fit a line with no curves (straight line). </a:t>
            </a:r>
            <a:r>
              <a:rPr lang="en-US" sz="1200" dirty="0"/>
              <a:t>(Mali, 2023)</a:t>
            </a:r>
            <a:endParaRPr lang="en-US" sz="1700" dirty="0"/>
          </a:p>
          <a:p>
            <a:pPr marL="0" indent="0">
              <a:buNone/>
            </a:pPr>
            <a:endParaRPr lang="en-JO" sz="1700" b="1" dirty="0"/>
          </a:p>
        </p:txBody>
      </p:sp>
      <p:pic>
        <p:nvPicPr>
          <p:cNvPr id="8" name="Picture 7" descr="A red line with blue dots&#10;&#10;Description automatically generated">
            <a:extLst>
              <a:ext uri="{FF2B5EF4-FFF2-40B4-BE49-F238E27FC236}">
                <a16:creationId xmlns:a16="http://schemas.microsoft.com/office/drawing/2014/main" id="{32386D6E-1161-090D-7449-C995C870F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38" y="865022"/>
            <a:ext cx="5056937" cy="379270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04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501FF-3C0F-A559-94DA-2D41200B6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02" y="167658"/>
            <a:ext cx="6993191" cy="973415"/>
          </a:xfrm>
        </p:spPr>
        <p:txBody>
          <a:bodyPr anchor="b">
            <a:normAutofit/>
          </a:bodyPr>
          <a:lstStyle/>
          <a:p>
            <a:r>
              <a:rPr lang="en-GB" sz="4000" dirty="0"/>
              <a:t>Predictive Techniques Used </a:t>
            </a:r>
            <a:endParaRPr lang="en-JO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A258-503D-292C-CDF6-4AFA3BEB4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436" y="1308732"/>
            <a:ext cx="6095999" cy="486346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Regression models used: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2- Random Forest Regression (RFR):</a:t>
            </a:r>
          </a:p>
          <a:p>
            <a:pPr marL="0" indent="0">
              <a:buNone/>
            </a:pPr>
            <a:r>
              <a:rPr lang="en-US" sz="1600" b="1" dirty="0"/>
              <a:t>T</a:t>
            </a:r>
            <a:r>
              <a:rPr lang="en-JO" sz="1600" b="1" dirty="0"/>
              <a:t>he need for this model:</a:t>
            </a:r>
          </a:p>
          <a:p>
            <a:pPr marL="0" indent="0">
              <a:buNone/>
            </a:pPr>
            <a:r>
              <a:rPr lang="en-US" sz="1600" dirty="0"/>
              <a:t>Blends multiple decision trees to make accurate predictions.</a:t>
            </a:r>
            <a:r>
              <a:rPr lang="en-US" sz="1100" dirty="0"/>
              <a:t> (Beheshti, 2022)</a:t>
            </a:r>
            <a:endParaRPr lang="en-JO" sz="1600" dirty="0"/>
          </a:p>
          <a:p>
            <a:pPr marL="0" indent="0">
              <a:buNone/>
            </a:pPr>
            <a:endParaRPr lang="en-JO" sz="1600" b="1" dirty="0"/>
          </a:p>
          <a:p>
            <a:pPr marL="0" indent="0">
              <a:buNone/>
            </a:pPr>
            <a:r>
              <a:rPr lang="en-US" sz="1600" b="1" dirty="0"/>
              <a:t>H</a:t>
            </a:r>
            <a:r>
              <a:rPr lang="en-JO" sz="1600" b="1" dirty="0"/>
              <a:t>ow it works:</a:t>
            </a:r>
          </a:p>
          <a:p>
            <a:pPr marL="0" indent="0">
              <a:buNone/>
            </a:pPr>
            <a:r>
              <a:rPr lang="en-US" sz="1600" dirty="0"/>
              <a:t>creates a collection of decision trees</a:t>
            </a:r>
          </a:p>
          <a:p>
            <a:pPr marL="0" indent="0">
              <a:buNone/>
            </a:pPr>
            <a:r>
              <a:rPr lang="en-US" sz="1600" dirty="0"/>
              <a:t>Each tree is trained on a random subset of  features</a:t>
            </a:r>
          </a:p>
          <a:p>
            <a:pPr marL="0" indent="0">
              <a:buNone/>
            </a:pPr>
            <a:r>
              <a:rPr lang="en-US" sz="1600" dirty="0"/>
              <a:t>Predictions are made by taking the averaging of the subtrees </a:t>
            </a:r>
            <a:r>
              <a:rPr lang="en-US" sz="1100" dirty="0"/>
              <a:t>(Beheshti, 2022)</a:t>
            </a:r>
            <a:endParaRPr lang="en-JO" sz="1600" dirty="0"/>
          </a:p>
          <a:p>
            <a:endParaRPr lang="en-JO" sz="1600" dirty="0"/>
          </a:p>
        </p:txBody>
      </p:sp>
      <p:pic>
        <p:nvPicPr>
          <p:cNvPr id="5" name="Picture 4" descr="A diagram of a voting system&#10;&#10;Description automatically generated">
            <a:extLst>
              <a:ext uri="{FF2B5EF4-FFF2-40B4-BE49-F238E27FC236}">
                <a16:creationId xmlns:a16="http://schemas.microsoft.com/office/drawing/2014/main" id="{ADD4B1A7-EDB2-5F52-F77F-7FF9FADAC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436" y="1600895"/>
            <a:ext cx="5687128" cy="319900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77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69C81-FE07-3E3C-5886-DF20D141E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111"/>
            <a:ext cx="8548689" cy="2228074"/>
          </a:xfrm>
        </p:spPr>
        <p:txBody>
          <a:bodyPr>
            <a:normAutofit/>
          </a:bodyPr>
          <a:lstStyle/>
          <a:p>
            <a:r>
              <a:rPr lang="en-GB" sz="4000"/>
              <a:t>Predictive Techniques Used </a:t>
            </a:r>
            <a:endParaRPr lang="en-JO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E14E0-E4C4-5F0B-02A2-9DFA8772D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3" y="1400175"/>
            <a:ext cx="6523180" cy="4705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Regression models used: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3- Decision Tree Regression (DTR):</a:t>
            </a:r>
          </a:p>
          <a:p>
            <a:pPr marL="0" indent="0">
              <a:buNone/>
            </a:pPr>
            <a:br>
              <a:rPr lang="en-US" sz="1600" b="1" dirty="0"/>
            </a:b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T</a:t>
            </a:r>
            <a:r>
              <a:rPr lang="en-JO" sz="1600" b="1" dirty="0"/>
              <a:t>he need for this model:</a:t>
            </a:r>
          </a:p>
          <a:p>
            <a:pPr marL="0" indent="0">
              <a:buNone/>
            </a:pPr>
            <a:r>
              <a:rPr lang="en-US" sz="1600" dirty="0"/>
              <a:t>represents data as a decision-and-outcome tree structure.</a:t>
            </a:r>
          </a:p>
          <a:p>
            <a:pPr marL="0" indent="0">
              <a:buNone/>
            </a:pPr>
            <a:r>
              <a:rPr lang="en-US" sz="1100" dirty="0"/>
              <a:t>(Stan, 2021)</a:t>
            </a:r>
            <a:endParaRPr lang="en-JO" sz="1600" dirty="0"/>
          </a:p>
          <a:p>
            <a:pPr marL="0" indent="0">
              <a:buNone/>
            </a:pPr>
            <a:r>
              <a:rPr lang="en-US" sz="1600" b="1" dirty="0"/>
              <a:t>H</a:t>
            </a:r>
            <a:r>
              <a:rPr lang="en-JO" sz="1600" b="1" dirty="0"/>
              <a:t>ow it works:</a:t>
            </a:r>
          </a:p>
          <a:p>
            <a:pPr marL="0" indent="0">
              <a:buNone/>
            </a:pPr>
            <a:r>
              <a:rPr lang="en-US" sz="1600" dirty="0"/>
              <a:t>divides the dataset into subgroups according on the feature values.</a:t>
            </a:r>
            <a:endParaRPr lang="en-JO" sz="1600" dirty="0"/>
          </a:p>
          <a:p>
            <a:pPr marL="0" indent="0">
              <a:buNone/>
            </a:pPr>
            <a:r>
              <a:rPr lang="en-US" sz="1600" dirty="0"/>
              <a:t>By moving up the tree from the root to a leaf node, predictions are formed.</a:t>
            </a:r>
            <a:endParaRPr lang="en-JO" sz="1600" dirty="0"/>
          </a:p>
          <a:p>
            <a:r>
              <a:rPr lang="en-US" sz="1100" dirty="0"/>
              <a:t>(Stan, 2021)</a:t>
            </a:r>
            <a:endParaRPr lang="en-JO" sz="1600" dirty="0"/>
          </a:p>
          <a:p>
            <a:endParaRPr lang="en-JO" sz="1600" dirty="0"/>
          </a:p>
        </p:txBody>
      </p:sp>
      <p:pic>
        <p:nvPicPr>
          <p:cNvPr id="24" name="Picture 23" descr="Cross section of young plant and roots">
            <a:extLst>
              <a:ext uri="{FF2B5EF4-FFF2-40B4-BE49-F238E27FC236}">
                <a16:creationId xmlns:a16="http://schemas.microsoft.com/office/drawing/2014/main" id="{596F6506-FA90-C67D-3A98-5A1EF696C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26"/>
          <a:stretch/>
        </p:blipFill>
        <p:spPr>
          <a:xfrm>
            <a:off x="6626241" y="0"/>
            <a:ext cx="5565758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43034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art with numbers and a red arrow&#10;&#10;Description automatically generated">
            <a:extLst>
              <a:ext uri="{FF2B5EF4-FFF2-40B4-BE49-F238E27FC236}">
                <a16:creationId xmlns:a16="http://schemas.microsoft.com/office/drawing/2014/main" id="{F21CDE98-5AD2-23EC-F4D5-17AE5852A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11" y="1302173"/>
            <a:ext cx="11769177" cy="4253654"/>
          </a:xfrm>
        </p:spPr>
      </p:pic>
    </p:spTree>
    <p:extLst>
      <p:ext uri="{BB962C8B-B14F-4D97-AF65-F5344CB8AC3E}">
        <p14:creationId xmlns:p14="http://schemas.microsoft.com/office/powerpoint/2010/main" val="4148168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3563F-7704-AD09-A356-BA55747A7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Feature Selection Techniques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7D87558-269B-DE3B-6D08-CF28E383A6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9375887"/>
              </p:ext>
            </p:extLst>
          </p:nvPr>
        </p:nvGraphicFramePr>
        <p:xfrm>
          <a:off x="1" y="1696455"/>
          <a:ext cx="11830050" cy="5972277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123810">
                  <a:extLst>
                    <a:ext uri="{9D8B030D-6E8A-4147-A177-3AD203B41FA5}">
                      <a16:colId xmlns:a16="http://schemas.microsoft.com/office/drawing/2014/main" val="22302343"/>
                    </a:ext>
                  </a:extLst>
                </a:gridCol>
                <a:gridCol w="3767288">
                  <a:extLst>
                    <a:ext uri="{9D8B030D-6E8A-4147-A177-3AD203B41FA5}">
                      <a16:colId xmlns:a16="http://schemas.microsoft.com/office/drawing/2014/main" val="3726436377"/>
                    </a:ext>
                  </a:extLst>
                </a:gridCol>
                <a:gridCol w="5938952">
                  <a:extLst>
                    <a:ext uri="{9D8B030D-6E8A-4147-A177-3AD203B41FA5}">
                      <a16:colId xmlns:a16="http://schemas.microsoft.com/office/drawing/2014/main" val="4139867578"/>
                    </a:ext>
                  </a:extLst>
                </a:gridCol>
              </a:tblGrid>
              <a:tr h="267571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FS no</a:t>
                      </a:r>
                      <a:endParaRPr lang="en-GB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979" marR="150979" marT="2096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Name</a:t>
                      </a:r>
                      <a:endParaRPr lang="en-GB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979" marR="150979" marT="2096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Results (Selected Features)</a:t>
                      </a:r>
                      <a:endParaRPr lang="en-GB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979" marR="150979" marT="2096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009235"/>
                  </a:ext>
                </a:extLst>
              </a:tr>
              <a:tr h="1570762">
                <a:tc>
                  <a:txBody>
                    <a:bodyPr/>
                    <a:lstStyle/>
                    <a:p>
                      <a:pPr marL="0" marR="0" indent="0" algn="ctr" rtl="0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None/>
                      </a:pPr>
                      <a:r>
                        <a:rPr lang="en-GB" sz="1500" b="0" i="0" u="none" strike="noStrike" dirty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50979" marR="150979" marT="2096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5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Select-K-best</a:t>
                      </a:r>
                      <a:endParaRPr lang="en-GB" sz="15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979" marR="150979" marT="2096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500" b="0" u="none" strike="noStrike" dirty="0">
                          <a:effectLst/>
                        </a:rPr>
                        <a:t>K=15 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['Time', '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S_Node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Node_id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Mac_Type_Pckt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Source_IP_Port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Packet_Size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Hop_Count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Broadcast_ID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Dest_Node_Num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Dest_Seq_Num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Src_Node_ID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Src_Seq_Num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behaviour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'Type',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energy_consumption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']</a:t>
                      </a:r>
                    </a:p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GB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979" marR="150979" marT="2096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9208091"/>
                  </a:ext>
                </a:extLst>
              </a:tr>
              <a:tr h="1210351">
                <a:tc>
                  <a:txBody>
                    <a:bodyPr/>
                    <a:lstStyle/>
                    <a:p>
                      <a:pPr marL="0" marR="0" indent="0" algn="ctr" rtl="0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None/>
                      </a:pPr>
                      <a:r>
                        <a:rPr lang="en-GB" sz="1500" b="0" i="0" u="none" strike="noStrike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150979" marR="150979" marT="2096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5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Sequential Feature Selector</a:t>
                      </a:r>
                      <a:r>
                        <a:rPr lang="en-GB" sz="15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(LR)</a:t>
                      </a:r>
                      <a:endParaRPr lang="en-US" sz="1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979" marR="150979" marT="2096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500" b="0" u="none" strike="noStrike" dirty="0">
                          <a:effectLst/>
                        </a:rPr>
                        <a:t> K=15</a:t>
                      </a:r>
                    </a:p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['Event', '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S_Node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Node_id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Trace_Level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Mac_Type_Pckt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Source_IP_Port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Des_IP_Port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Packet_Size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Hop_Count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Dest_Node_Num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Src_Node_ID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behaviour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'Type', '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rate_of_energy_consumption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energy_consumption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']</a:t>
                      </a:r>
                      <a:endParaRPr lang="en-GB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979" marR="150979" marT="2096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820823"/>
                  </a:ext>
                </a:extLst>
              </a:tr>
              <a:tr h="1210351">
                <a:tc>
                  <a:txBody>
                    <a:bodyPr/>
                    <a:lstStyle/>
                    <a:p>
                      <a:pPr marL="0" marR="0" indent="0" algn="ctr" rtl="0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None/>
                      </a:pPr>
                      <a:endParaRPr lang="en-GB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979" marR="150979" marT="2096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Sequential Feature Selector</a:t>
                      </a:r>
                      <a:r>
                        <a:rPr lang="en-GB" sz="15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(RFR)</a:t>
                      </a:r>
                      <a:endParaRPr lang="en-US" sz="1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979" marR="150979" marT="2096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500" b="0" i="0" u="none" strike="noStrike" dirty="0">
                          <a:effectLst/>
                          <a:latin typeface="Arial" panose="020B0604020202020204" pitchFamily="34" charset="0"/>
                        </a:rPr>
                        <a:t>K=15</a:t>
                      </a:r>
                    </a:p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['Event', 'Time', '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S_Node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Rest_Energy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Trace_Level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Mac_Type_Pckt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Source_IP_Port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Des_IP_Port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Hop_Count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Src_Node_ID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behaviour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'Type', '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rate_of_energy_consumption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cumulative_energy_consumption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energy_consumption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']</a:t>
                      </a:r>
                      <a:endParaRPr lang="en-GB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979" marR="150979" marT="2096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498919"/>
                  </a:ext>
                </a:extLst>
              </a:tr>
              <a:tr h="902511">
                <a:tc>
                  <a:txBody>
                    <a:bodyPr/>
                    <a:lstStyle/>
                    <a:p>
                      <a:pPr marL="0" marR="0" indent="0" algn="ctr" rtl="0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None/>
                      </a:pPr>
                      <a:endParaRPr lang="en-GB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0979" marR="150979" marT="2096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Sequential Feature Selector</a:t>
                      </a:r>
                      <a:r>
                        <a:rPr lang="en-GB" sz="15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(DTR)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979" marR="150979" marT="2096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500" b="0" i="0" u="none" strike="noStrike" dirty="0">
                          <a:effectLst/>
                          <a:latin typeface="Arial" panose="020B0604020202020204" pitchFamily="34" charset="0"/>
                        </a:rPr>
                        <a:t>K=15</a:t>
                      </a:r>
                    </a:p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['Event', 'Time', '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S_Node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Node_id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Rest_Energy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Trace_Level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Mac_Type_Pckt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Source_IP_Port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Des_IP_Port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Packet_Size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Hop_Count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Dest_Node_Num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Src_Node_ID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behaviour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', 'Type']</a:t>
                      </a:r>
                      <a:endParaRPr lang="en-GB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0979" marR="150979" marT="2096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3362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31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2549</TotalTime>
  <Words>2320</Words>
  <Application>Microsoft Macintosh PowerPoint</Application>
  <PresentationFormat>Widescreen</PresentationFormat>
  <Paragraphs>352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Office Theme</vt:lpstr>
      <vt:lpstr>Predictive and Prescriptive Data Analytics for Enhancing Security Decisions in Network Management</vt:lpstr>
      <vt:lpstr>Predictive Analytics </vt:lpstr>
      <vt:lpstr>Predictive Techniques Used </vt:lpstr>
      <vt:lpstr>Predictive Techniques Used </vt:lpstr>
      <vt:lpstr>Predictive Techniques Used </vt:lpstr>
      <vt:lpstr>Predictive Techniques Used </vt:lpstr>
      <vt:lpstr>Predictive Techniques Used </vt:lpstr>
      <vt:lpstr>PowerPoint Presentation</vt:lpstr>
      <vt:lpstr>Feature Selection Techniques</vt:lpstr>
      <vt:lpstr>PowerPoint Presentation</vt:lpstr>
      <vt:lpstr>R2 bar plot</vt:lpstr>
      <vt:lpstr>Mae bar plot</vt:lpstr>
      <vt:lpstr>R2 box plot</vt:lpstr>
      <vt:lpstr>Mae box plot </vt:lpstr>
      <vt:lpstr>predicative analytics evaluation:</vt:lpstr>
      <vt:lpstr>predicative analytics evaluation:</vt:lpstr>
      <vt:lpstr>Why the LR model was the worst model </vt:lpstr>
      <vt:lpstr>Why the LR model was the worst model </vt:lpstr>
      <vt:lpstr>Improvements for the LR model:</vt:lpstr>
      <vt:lpstr>Prescriptive Analytics </vt:lpstr>
      <vt:lpstr>Prescriptive Analytics Techniques </vt:lpstr>
      <vt:lpstr>PowerPoint Presentation</vt:lpstr>
      <vt:lpstr>Prescriptive Analytics Techniques </vt:lpstr>
      <vt:lpstr>PowerPoint Presentation</vt:lpstr>
      <vt:lpstr>Prescriptive Analytics Techniques </vt:lpstr>
      <vt:lpstr>PowerPoint Presentation</vt:lpstr>
      <vt:lpstr>Objective Function Code</vt:lpstr>
      <vt:lpstr>Objective Function Code (Your Work) </vt:lpstr>
      <vt:lpstr>Results and Explanation</vt:lpstr>
      <vt:lpstr>Results and Explanation threshold: </vt:lpstr>
      <vt:lpstr>Results and Explanation threshold: </vt:lpstr>
      <vt:lpstr>Results and Explanation</vt:lpstr>
      <vt:lpstr>Visualization and Explanation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for Secure Decision-Making in Network Management</dc:title>
  <dc:creator>Bassam AlKasasbeh</dc:creator>
  <cp:lastModifiedBy>SAIF HADDAD</cp:lastModifiedBy>
  <cp:revision>26</cp:revision>
  <dcterms:created xsi:type="dcterms:W3CDTF">2023-08-01T03:02:24Z</dcterms:created>
  <dcterms:modified xsi:type="dcterms:W3CDTF">2023-09-08T15:55:05Z</dcterms:modified>
</cp:coreProperties>
</file>